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71" r:id="rId2"/>
    <p:sldId id="275" r:id="rId3"/>
    <p:sldId id="272" r:id="rId4"/>
    <p:sldId id="277" r:id="rId5"/>
    <p:sldId id="276" r:id="rId6"/>
    <p:sldId id="286" r:id="rId7"/>
    <p:sldId id="284" r:id="rId8"/>
    <p:sldId id="287" r:id="rId9"/>
    <p:sldId id="288" r:id="rId10"/>
    <p:sldId id="265" r:id="rId11"/>
    <p:sldId id="269" r:id="rId12"/>
    <p:sldId id="266" r:id="rId13"/>
    <p:sldId id="289" r:id="rId14"/>
    <p:sldId id="285" r:id="rId15"/>
    <p:sldId id="290" r:id="rId16"/>
    <p:sldId id="280" r:id="rId17"/>
    <p:sldId id="291" r:id="rId18"/>
    <p:sldId id="292" r:id="rId19"/>
    <p:sldId id="279" r:id="rId20"/>
    <p:sldId id="293" r:id="rId21"/>
    <p:sldId id="294" r:id="rId22"/>
    <p:sldId id="295" r:id="rId23"/>
    <p:sldId id="297" r:id="rId24"/>
    <p:sldId id="299" r:id="rId25"/>
    <p:sldId id="300" r:id="rId26"/>
    <p:sldId id="301" r:id="rId27"/>
    <p:sldId id="303" r:id="rId28"/>
    <p:sldId id="304" r:id="rId29"/>
    <p:sldId id="305" r:id="rId30"/>
    <p:sldId id="314" r:id="rId31"/>
    <p:sldId id="315" r:id="rId32"/>
    <p:sldId id="316" r:id="rId33"/>
    <p:sldId id="317" r:id="rId34"/>
    <p:sldId id="318" r:id="rId35"/>
    <p:sldId id="306" r:id="rId36"/>
    <p:sldId id="307" r:id="rId37"/>
    <p:sldId id="308" r:id="rId38"/>
    <p:sldId id="309" r:id="rId39"/>
    <p:sldId id="310" r:id="rId40"/>
    <p:sldId id="311" r:id="rId41"/>
    <p:sldId id="313" r:id="rId42"/>
    <p:sldId id="273" r:id="rId43"/>
    <p:sldId id="312" r:id="rId44"/>
    <p:sldId id="27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4"/>
    <p:restoredTop sz="92492"/>
  </p:normalViewPr>
  <p:slideViewPr>
    <p:cSldViewPr>
      <p:cViewPr>
        <p:scale>
          <a:sx n="98" d="100"/>
          <a:sy n="98" d="100"/>
        </p:scale>
        <p:origin x="720"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1/21/18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Cook’s D: Change in estimate after</a:t>
            </a:r>
            <a:r>
              <a:rPr lang="en-US" baseline="0" dirty="0" smtClean="0"/>
              <a:t> deleting each observations</a:t>
            </a:r>
            <a:endParaRPr lang="en-US" dirty="0"/>
          </a:p>
        </p:txBody>
      </p:sp>
      <p:sp>
        <p:nvSpPr>
          <p:cNvPr id="4" name="Slide Number Placeholder 3"/>
          <p:cNvSpPr>
            <a:spLocks noGrp="1"/>
          </p:cNvSpPr>
          <p:nvPr>
            <p:ph type="sldNum" sz="quarter" idx="10"/>
          </p:nvPr>
        </p:nvSpPr>
        <p:spPr/>
        <p:txBody>
          <a:bodyPr/>
          <a:lstStyle/>
          <a:p>
            <a:fld id="{91F73BBF-A744-6042-A0D2-B431873664C3}" type="slidenum">
              <a:rPr lang="en-US" smtClean="0"/>
              <a:t>5</a:t>
            </a:fld>
            <a:endParaRPr lang="en-US"/>
          </a:p>
        </p:txBody>
      </p:sp>
    </p:spTree>
    <p:extLst>
      <p:ext uri="{BB962C8B-B14F-4D97-AF65-F5344CB8AC3E}">
        <p14:creationId xmlns:p14="http://schemas.microsoft.com/office/powerpoint/2010/main" val="183994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11</a:t>
            </a:fld>
            <a:endParaRPr lang="en-US"/>
          </a:p>
        </p:txBody>
      </p:sp>
    </p:spTree>
    <p:extLst>
      <p:ext uri="{BB962C8B-B14F-4D97-AF65-F5344CB8AC3E}">
        <p14:creationId xmlns:p14="http://schemas.microsoft.com/office/powerpoint/2010/main" val="72159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40</a:t>
            </a:fld>
            <a:endParaRPr lang="en-US"/>
          </a:p>
        </p:txBody>
      </p:sp>
    </p:spTree>
    <p:extLst>
      <p:ext uri="{BB962C8B-B14F-4D97-AF65-F5344CB8AC3E}">
        <p14:creationId xmlns:p14="http://schemas.microsoft.com/office/powerpoint/2010/main" val="270637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C343A7-32E2-694E-9613-325035990FAE}"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DCBB54-73C1-9D45-A6D1-5487972A89D9}"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D89F16-99D5-2541-9711-CC0F02E7F1F6}"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454E4C-1DBA-9B44-900E-407DC34FBF1C}"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23F74-8415-4C4A-89EE-0F562FD5EE31}"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8B864C-12A9-514B-A731-0B4CF4B0D2E6}" type="datetime1">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1743E9-8714-BF4F-A2CD-80FB41963FBE}" type="datetime1">
              <a:rPr lang="en-US" smtClean="0"/>
              <a:t>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183CBC-D8EE-C645-98A0-20E1EE9D1B2C}" type="datetime1">
              <a:rPr lang="en-US" smtClean="0"/>
              <a:t>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8AA8E0-42C4-C04C-B181-2BAA929033B4}" type="datetime1">
              <a:rPr lang="en-US" smtClean="0"/>
              <a:t>1/21/18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7F2C508-64EC-BA46-B3B0-BF15BA16133D}" type="datetime1">
              <a:rPr lang="en-US" smtClean="0"/>
              <a:t>1/21/18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A93043-FF55-054F-8D45-9786AA47478A}" type="datetime1">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903811A-63B3-3948-9481-534DE0B1AD39}" type="datetime1">
              <a:rPr lang="en-US" smtClean="0"/>
              <a:t>1/21/18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smtClean="0"/>
              <a:t>Multiple Regression: A Model for the Mean</a:t>
            </a:r>
            <a:endParaRPr lang="en-US" dirty="0"/>
          </a:p>
        </p:txBody>
      </p:sp>
      <p:sp>
        <p:nvSpPr>
          <p:cNvPr id="4" name="Subtitle 3"/>
          <p:cNvSpPr>
            <a:spLocks noGrp="1"/>
          </p:cNvSpPr>
          <p:nvPr>
            <p:ph type="subTitle" idx="1"/>
          </p:nvPr>
        </p:nvSpPr>
        <p:spPr/>
        <p:txBody>
          <a:bodyPr>
            <a:normAutofit/>
          </a:bodyPr>
          <a:lstStyle/>
          <a:p>
            <a:r>
              <a:rPr lang="en-US" dirty="0" smtClean="0"/>
              <a:t>Review the notation and concepts of </a:t>
            </a:r>
            <a:r>
              <a:rPr lang="en-US" dirty="0" err="1" smtClean="0"/>
              <a:t>regressioN</a:t>
            </a:r>
            <a:endParaRPr lang="en-US" dirty="0" smtClean="0"/>
          </a:p>
        </p:txBody>
      </p:sp>
      <p:sp>
        <p:nvSpPr>
          <p:cNvPr id="3" name="Slide Number Placeholder 2"/>
          <p:cNvSpPr>
            <a:spLocks noGrp="1"/>
          </p:cNvSpPr>
          <p:nvPr>
            <p:ph type="sldNum" sz="quarter" idx="12"/>
          </p:nvPr>
        </p:nvSpPr>
        <p:spPr/>
        <p:txBody>
          <a:bodyPr/>
          <a:lstStyle/>
          <a:p>
            <a:fld id="{BC36B723-F678-431B-A1E1-F5CC89607F51}"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844"/>
            <a:ext cx="7543800" cy="1450757"/>
          </a:xfrm>
        </p:spPr>
        <p:txBody>
          <a:bodyPr/>
          <a:lstStyle/>
          <a:p>
            <a:r>
              <a:rPr lang="en-US" dirty="0" smtClean="0"/>
              <a:t>Chocolate</a:t>
            </a:r>
            <a:br>
              <a:rPr lang="en-US" dirty="0" smtClean="0"/>
            </a:br>
            <a:r>
              <a:rPr lang="en-US" dirty="0" smtClean="0"/>
              <a:t>Study</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01844"/>
            <a:ext cx="5930900" cy="5537200"/>
          </a:xfrm>
          <a:prstGeom prst="rect">
            <a:avLst/>
          </a:prstGeom>
        </p:spPr>
      </p:pic>
      <p:sp>
        <p:nvSpPr>
          <p:cNvPr id="6" name="TextBox 5"/>
          <p:cNvSpPr txBox="1"/>
          <p:nvPr/>
        </p:nvSpPr>
        <p:spPr>
          <a:xfrm>
            <a:off x="533400" y="2743200"/>
            <a:ext cx="2743200" cy="3416320"/>
          </a:xfrm>
          <a:prstGeom prst="rect">
            <a:avLst/>
          </a:prstGeom>
          <a:noFill/>
        </p:spPr>
        <p:txBody>
          <a:bodyPr wrap="square" rtlCol="0">
            <a:spAutoFit/>
          </a:bodyPr>
          <a:lstStyle/>
          <a:p>
            <a:r>
              <a:rPr lang="en-US" b="1" dirty="0" smtClean="0"/>
              <a:t>Important:</a:t>
            </a:r>
          </a:p>
          <a:p>
            <a:r>
              <a:rPr lang="en-US" dirty="0" smtClean="0"/>
              <a:t>- We can say that chocolate consumption is </a:t>
            </a:r>
            <a:r>
              <a:rPr lang="en-US" b="1" dirty="0" smtClean="0">
                <a:solidFill>
                  <a:srgbClr val="FF0000"/>
                </a:solidFill>
              </a:rPr>
              <a:t>predictive </a:t>
            </a:r>
            <a:r>
              <a:rPr lang="en-US" dirty="0" smtClean="0"/>
              <a:t>of </a:t>
            </a:r>
            <a:r>
              <a:rPr lang="en-US" dirty="0"/>
              <a:t>N</a:t>
            </a:r>
            <a:r>
              <a:rPr lang="en-US" dirty="0" smtClean="0"/>
              <a:t>obel prizes </a:t>
            </a:r>
          </a:p>
          <a:p>
            <a:r>
              <a:rPr lang="en-US" dirty="0" smtClean="0"/>
              <a:t>- We cannot say that changing chocolate consumption will </a:t>
            </a:r>
            <a:r>
              <a:rPr lang="en-US" b="1" dirty="0" smtClean="0">
                <a:solidFill>
                  <a:srgbClr val="FF0000"/>
                </a:solidFill>
              </a:rPr>
              <a:t>change </a:t>
            </a:r>
            <a:r>
              <a:rPr lang="en-US" dirty="0" smtClean="0"/>
              <a:t>the number of Nobel prizes</a:t>
            </a:r>
          </a:p>
          <a:p>
            <a:endParaRPr lang="en-US" dirty="0" smtClean="0"/>
          </a:p>
          <a:p>
            <a:r>
              <a:rPr lang="en-US" dirty="0" smtClean="0"/>
              <a:t>A major reason for this distinction is the possibility of </a:t>
            </a:r>
            <a:r>
              <a:rPr lang="en-US" b="1" u="sng" cap="small" dirty="0" smtClean="0">
                <a:solidFill>
                  <a:srgbClr val="FF0000"/>
                </a:solidFill>
              </a:rPr>
              <a:t>confounding variables</a:t>
            </a:r>
            <a:endParaRPr lang="en-US" dirty="0"/>
          </a:p>
        </p:txBody>
      </p:sp>
    </p:spTree>
    <p:extLst>
      <p:ext uri="{BB962C8B-B14F-4D97-AF65-F5344CB8AC3E}">
        <p14:creationId xmlns:p14="http://schemas.microsoft.com/office/powerpoint/2010/main" val="1276620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844"/>
            <a:ext cx="7543800" cy="1450757"/>
          </a:xfrm>
        </p:spPr>
        <p:txBody>
          <a:bodyPr/>
          <a:lstStyle/>
          <a:p>
            <a:r>
              <a:rPr lang="en-US" dirty="0" smtClean="0"/>
              <a:t>Chocolate</a:t>
            </a:r>
            <a:br>
              <a:rPr lang="en-US" dirty="0" smtClean="0"/>
            </a:br>
            <a:r>
              <a:rPr lang="en-US" dirty="0" smtClean="0"/>
              <a:t>Study</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01844"/>
            <a:ext cx="5930900" cy="5537200"/>
          </a:xfrm>
          <a:prstGeom prst="rect">
            <a:avLst/>
          </a:prstGeom>
        </p:spPr>
      </p:pic>
      <p:sp>
        <p:nvSpPr>
          <p:cNvPr id="6" name="TextBox 5"/>
          <p:cNvSpPr txBox="1"/>
          <p:nvPr/>
        </p:nvSpPr>
        <p:spPr>
          <a:xfrm>
            <a:off x="533400" y="2743200"/>
            <a:ext cx="2743200" cy="2862322"/>
          </a:xfrm>
          <a:prstGeom prst="rect">
            <a:avLst/>
          </a:prstGeom>
          <a:noFill/>
        </p:spPr>
        <p:txBody>
          <a:bodyPr wrap="square" rtlCol="0">
            <a:spAutoFit/>
          </a:bodyPr>
          <a:lstStyle/>
          <a:p>
            <a:r>
              <a:rPr lang="en-US" b="1" dirty="0" smtClean="0"/>
              <a:t>Important:</a:t>
            </a:r>
          </a:p>
          <a:p>
            <a:r>
              <a:rPr lang="en-US" u="sng" dirty="0" smtClean="0"/>
              <a:t>Prediction</a:t>
            </a:r>
            <a:r>
              <a:rPr lang="en-US" dirty="0" smtClean="0"/>
              <a:t>: Predict Y after </a:t>
            </a:r>
            <a:r>
              <a:rPr lang="en-US" b="1" dirty="0" smtClean="0">
                <a:solidFill>
                  <a:srgbClr val="FF0000"/>
                </a:solidFill>
              </a:rPr>
              <a:t>observing</a:t>
            </a:r>
            <a:r>
              <a:rPr lang="en-US" dirty="0" smtClean="0"/>
              <a:t> X</a:t>
            </a:r>
          </a:p>
          <a:p>
            <a:r>
              <a:rPr lang="en-US" u="sng" dirty="0" smtClean="0"/>
              <a:t>Causation</a:t>
            </a:r>
            <a:r>
              <a:rPr lang="en-US" dirty="0" smtClean="0"/>
              <a:t>: Predict Y after </a:t>
            </a:r>
            <a:r>
              <a:rPr lang="en-US" b="1" dirty="0" smtClean="0">
                <a:solidFill>
                  <a:srgbClr val="FF0000"/>
                </a:solidFill>
              </a:rPr>
              <a:t>setting</a:t>
            </a:r>
            <a:r>
              <a:rPr lang="en-US" dirty="0" smtClean="0"/>
              <a:t> X</a:t>
            </a:r>
          </a:p>
          <a:p>
            <a:endParaRPr lang="en-US" dirty="0"/>
          </a:p>
          <a:p>
            <a:r>
              <a:rPr lang="en-US" dirty="0" smtClean="0"/>
              <a:t>(note that randomization breaks any confounding relationships and hence allows for causal inference)</a:t>
            </a:r>
            <a:endParaRPr lang="en-US" dirty="0"/>
          </a:p>
        </p:txBody>
      </p:sp>
    </p:spTree>
    <p:extLst>
      <p:ext uri="{BB962C8B-B14F-4D97-AF65-F5344CB8AC3E}">
        <p14:creationId xmlns:p14="http://schemas.microsoft.com/office/powerpoint/2010/main" val="1051613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59080"/>
            <a:ext cx="8117622" cy="5913120"/>
          </a:xfrm>
        </p:spPr>
      </p:pic>
      <p:sp>
        <p:nvSpPr>
          <p:cNvPr id="4" name="Slide Number Placeholder 3"/>
          <p:cNvSpPr>
            <a:spLocks noGrp="1"/>
          </p:cNvSpPr>
          <p:nvPr>
            <p:ph type="sldNum" sz="quarter" idx="12"/>
          </p:nvPr>
        </p:nvSpPr>
        <p:spPr/>
        <p:txBody>
          <a:bodyPr/>
          <a:lstStyle/>
          <a:p>
            <a:fld id="{1458007C-4A25-4B52-A9D8-0BFB32107287}" type="slidenum">
              <a:rPr lang="en-US" smtClean="0"/>
              <a:t>12</a:t>
            </a:fld>
            <a:endParaRPr lang="en-US"/>
          </a:p>
        </p:txBody>
      </p:sp>
    </p:spTree>
    <p:extLst>
      <p:ext uri="{BB962C8B-B14F-4D97-AF65-F5344CB8AC3E}">
        <p14:creationId xmlns:p14="http://schemas.microsoft.com/office/powerpoint/2010/main" val="752908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a Scientific Question to Statistics</a:t>
            </a:r>
            <a:endParaRPr lang="en-US" dirty="0"/>
          </a:p>
        </p:txBody>
      </p:sp>
      <p:sp>
        <p:nvSpPr>
          <p:cNvPr id="3" name="Content Placeholder 2"/>
          <p:cNvSpPr>
            <a:spLocks noGrp="1"/>
          </p:cNvSpPr>
          <p:nvPr>
            <p:ph idx="1"/>
          </p:nvPr>
        </p:nvSpPr>
        <p:spPr>
          <a:xfrm>
            <a:off x="822959" y="1676400"/>
            <a:ext cx="8321041" cy="4478866"/>
          </a:xfrm>
        </p:spPr>
        <p:txBody>
          <a:bodyPr>
            <a:noAutofit/>
          </a:bodyPr>
          <a:lstStyle/>
          <a:p>
            <a:pPr marL="91440" lvl="1" indent="-91440">
              <a:spcBef>
                <a:spcPts val="1200"/>
              </a:spcBef>
              <a:spcAft>
                <a:spcPts val="200"/>
              </a:spcAft>
              <a:buSzPct val="100000"/>
              <a:buFont typeface="Arial" charset="0"/>
              <a:buChar char="•"/>
            </a:pPr>
            <a:r>
              <a:rPr lang="en-US" sz="2000" dirty="0" smtClean="0"/>
              <a:t> Let’s consider: </a:t>
            </a:r>
            <a:r>
              <a:rPr lang="en-US" sz="2000" dirty="0"/>
              <a:t>How many bathrooms should I include</a:t>
            </a:r>
            <a:r>
              <a:rPr lang="en-US" sz="2000" dirty="0" smtClean="0"/>
              <a:t>?</a:t>
            </a:r>
          </a:p>
          <a:p>
            <a:pPr marL="91440" lvl="1" indent="-91440">
              <a:spcBef>
                <a:spcPts val="1200"/>
              </a:spcBef>
              <a:spcAft>
                <a:spcPts val="200"/>
              </a:spcAft>
              <a:buSzPct val="100000"/>
              <a:buFont typeface="Arial" charset="0"/>
              <a:buChar char="•"/>
            </a:pPr>
            <a:endParaRPr lang="en-US" sz="2000" dirty="0"/>
          </a:p>
          <a:p>
            <a:pPr marL="91440" lvl="1" indent="-91440">
              <a:spcBef>
                <a:spcPts val="1200"/>
              </a:spcBef>
              <a:spcAft>
                <a:spcPts val="200"/>
              </a:spcAft>
              <a:buSzPct val="100000"/>
              <a:buFont typeface="Arial" charset="0"/>
              <a:buChar char="•"/>
            </a:pPr>
            <a:r>
              <a:rPr lang="en-US" sz="2000" dirty="0" smtClean="0"/>
              <a:t> We want to estimate a relationship between bathrooms and sales price</a:t>
            </a:r>
            <a:endParaRPr lang="en-US" sz="2000" dirty="0"/>
          </a:p>
          <a:p>
            <a:pPr marL="91440" lvl="1" indent="-91440">
              <a:spcBef>
                <a:spcPts val="1200"/>
              </a:spcBef>
              <a:spcAft>
                <a:spcPts val="200"/>
              </a:spcAft>
              <a:buSzPct val="100000"/>
              <a:buFont typeface="Arial" charset="0"/>
              <a:buChar char="•"/>
            </a:pPr>
            <a:r>
              <a:rPr lang="en-US" sz="2000" dirty="0" smtClean="0"/>
              <a:t> We know that we cannot formally control for confounders via sampling</a:t>
            </a:r>
          </a:p>
          <a:p>
            <a:pPr marL="91440" lvl="1" indent="-91440">
              <a:spcBef>
                <a:spcPts val="1200"/>
              </a:spcBef>
              <a:spcAft>
                <a:spcPts val="200"/>
              </a:spcAft>
              <a:buSzPct val="100000"/>
              <a:buFont typeface="Arial" charset="0"/>
              <a:buChar char="•"/>
            </a:pPr>
            <a:r>
              <a:rPr lang="en-US" sz="2000" dirty="0" smtClean="0"/>
              <a:t> Even if sales price is larger if a house has an extra </a:t>
            </a:r>
            <a:r>
              <a:rPr lang="en-US" sz="2000" dirty="0" smtClean="0"/>
              <a:t>bathroom, </a:t>
            </a:r>
            <a:r>
              <a:rPr lang="en-US" sz="2000" dirty="0" smtClean="0"/>
              <a:t>is it due to:</a:t>
            </a:r>
          </a:p>
          <a:p>
            <a:pPr marL="274320" lvl="2" indent="-91440">
              <a:spcBef>
                <a:spcPts val="1200"/>
              </a:spcBef>
              <a:spcAft>
                <a:spcPts val="200"/>
              </a:spcAft>
              <a:buSzPct val="100000"/>
              <a:buFont typeface="Arial" charset="0"/>
              <a:buChar char="•"/>
            </a:pPr>
            <a:r>
              <a:rPr lang="en-US" sz="2000" dirty="0" smtClean="0"/>
              <a:t> the house being larger, </a:t>
            </a:r>
          </a:p>
          <a:p>
            <a:pPr marL="274320" lvl="2" indent="-91440">
              <a:spcBef>
                <a:spcPts val="1200"/>
              </a:spcBef>
              <a:spcAft>
                <a:spcPts val="200"/>
              </a:spcAft>
              <a:buSzPct val="100000"/>
              <a:buFont typeface="Arial" charset="0"/>
              <a:buChar char="•"/>
            </a:pPr>
            <a:r>
              <a:rPr lang="en-US" sz="2000" dirty="0"/>
              <a:t> </a:t>
            </a:r>
            <a:r>
              <a:rPr lang="en-US" sz="2000" dirty="0" smtClean="0"/>
              <a:t>the house having more bedrooms (since baths and bedrooms are correlated)</a:t>
            </a:r>
          </a:p>
          <a:p>
            <a:pPr marL="274320" lvl="2" indent="-91440">
              <a:spcBef>
                <a:spcPts val="1200"/>
              </a:spcBef>
              <a:spcAft>
                <a:spcPts val="200"/>
              </a:spcAft>
              <a:buSzPct val="100000"/>
              <a:buFont typeface="Arial" charset="0"/>
              <a:buChar char="•"/>
            </a:pPr>
            <a:r>
              <a:rPr lang="en-US" sz="2000" dirty="0" smtClean="0"/>
              <a:t> the house being in a better neighborhood</a:t>
            </a:r>
          </a:p>
          <a:p>
            <a:pPr marL="274320" lvl="2" indent="-91440">
              <a:spcBef>
                <a:spcPts val="1200"/>
              </a:spcBef>
              <a:spcAft>
                <a:spcPts val="200"/>
              </a:spcAft>
              <a:buSzPct val="100000"/>
              <a:buFont typeface="Arial" charset="0"/>
              <a:buChar char="•"/>
            </a:pPr>
            <a:r>
              <a:rPr lang="en-US" sz="2000" dirty="0"/>
              <a:t> </a:t>
            </a:r>
            <a:r>
              <a:rPr lang="is-IS" sz="2000" dirty="0" smtClean="0"/>
              <a:t>….</a:t>
            </a:r>
            <a:endParaRPr lang="en-US" sz="2000" dirty="0"/>
          </a:p>
          <a:p>
            <a:pPr marL="91440" lvl="1" indent="-91440">
              <a:spcBef>
                <a:spcPts val="1200"/>
              </a:spcBef>
              <a:spcAft>
                <a:spcPts val="200"/>
              </a:spcAft>
              <a:buSzPct val="100000"/>
              <a:buFont typeface="Arial" charset="0"/>
              <a:buChar char="•"/>
            </a:pPr>
            <a:r>
              <a:rPr lang="en-US" sz="2000" dirty="0" smtClean="0"/>
              <a:t> We can informally control for confounders by estimating a relationship that “fixes” the levels of some (but not all) of these confounders</a:t>
            </a:r>
          </a:p>
        </p:txBody>
      </p:sp>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spTree>
    <p:extLst>
      <p:ext uri="{BB962C8B-B14F-4D97-AF65-F5344CB8AC3E}">
        <p14:creationId xmlns:p14="http://schemas.microsoft.com/office/powerpoint/2010/main" val="1227584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 Matrix</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67102"/>
            <a:ext cx="6187440" cy="6177772"/>
          </a:xfrm>
        </p:spPr>
      </p:pic>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sp>
        <p:nvSpPr>
          <p:cNvPr id="6" name="TextBox 5"/>
          <p:cNvSpPr txBox="1"/>
          <p:nvPr/>
        </p:nvSpPr>
        <p:spPr>
          <a:xfrm>
            <a:off x="6934200" y="2786656"/>
            <a:ext cx="2282741" cy="1631216"/>
          </a:xfrm>
          <a:prstGeom prst="rect">
            <a:avLst/>
          </a:prstGeom>
          <a:noFill/>
        </p:spPr>
        <p:txBody>
          <a:bodyPr wrap="none" rtlCol="0">
            <a:spAutoFit/>
          </a:bodyPr>
          <a:lstStyle/>
          <a:p>
            <a:r>
              <a:rPr lang="en-US" sz="2000" dirty="0" smtClean="0"/>
              <a:t>“Scatterp</a:t>
            </a:r>
            <a:r>
              <a:rPr lang="en-US" sz="2000" dirty="0"/>
              <a:t>l</a:t>
            </a:r>
            <a:r>
              <a:rPr lang="en-US" sz="2000" dirty="0" smtClean="0"/>
              <a:t>ot matrix”</a:t>
            </a:r>
          </a:p>
          <a:p>
            <a:r>
              <a:rPr lang="en-US" sz="2000" dirty="0" smtClean="0"/>
              <a:t>Or</a:t>
            </a:r>
          </a:p>
          <a:p>
            <a:r>
              <a:rPr lang="en-US" sz="2000" dirty="0" smtClean="0"/>
              <a:t>“Draftsmen plot”</a:t>
            </a:r>
          </a:p>
          <a:p>
            <a:r>
              <a:rPr lang="en-US" sz="2000" dirty="0" smtClean="0"/>
              <a:t>Or</a:t>
            </a:r>
          </a:p>
          <a:p>
            <a:r>
              <a:rPr lang="en-US" sz="2000" dirty="0" smtClean="0"/>
              <a:t>“Pairs plot”</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540" y="826296"/>
            <a:ext cx="5359400" cy="647700"/>
          </a:xfrm>
          <a:prstGeom prst="rect">
            <a:avLst/>
          </a:prstGeom>
        </p:spPr>
      </p:pic>
    </p:spTree>
    <p:extLst>
      <p:ext uri="{BB962C8B-B14F-4D97-AF65-F5344CB8AC3E}">
        <p14:creationId xmlns:p14="http://schemas.microsoft.com/office/powerpoint/2010/main" val="604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txBox="1">
                <a:spLocks/>
              </p:cNvSpPr>
              <p:nvPr/>
            </p:nvSpPr>
            <p:spPr>
              <a:xfrm>
                <a:off x="822959" y="3810000"/>
                <a:ext cx="7543801" cy="22098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A multiple regression gets at informally addressing some of the concerns about confounding:</a:t>
                </a:r>
              </a:p>
              <a:p>
                <a:pPr>
                  <a:buFont typeface="Arial" charset="0"/>
                  <a:buChar char="•"/>
                </a:pPr>
                <a:endParaRPr lang="en-US" dirty="0" smtClean="0"/>
              </a:p>
              <a:p>
                <a:pPr marL="91440" lvl="2" indent="-91440">
                  <a:spcBef>
                    <a:spcPts val="1200"/>
                  </a:spcBef>
                  <a:spcAft>
                    <a:spcPts val="200"/>
                  </a:spcAft>
                  <a:buSzPct val="100000"/>
                  <a:buFont typeface="Arial" charset="0"/>
                  <a:buChar char="•"/>
                </a:pPr>
                <a:endParaRPr lang="en-US" sz="2000" dirty="0" smtClean="0"/>
              </a:p>
              <a:p>
                <a:pPr marL="91440" lvl="2" indent="-91440">
                  <a:spcBef>
                    <a:spcPts val="1200"/>
                  </a:spcBef>
                  <a:spcAft>
                    <a:spcPts val="200"/>
                  </a:spcAft>
                  <a:buSzPct val="100000"/>
                  <a:buFont typeface="Arial" charset="0"/>
                  <a:buChar char="•"/>
                </a:pPr>
                <a:r>
                  <a:rPr lang="en-US" sz="2000" dirty="0" smtClean="0"/>
                  <a:t> </a:t>
                </a:r>
                <a:r>
                  <a:rPr lang="en-US" sz="2000" dirty="0" smtClean="0"/>
                  <a:t>The </a:t>
                </a:r>
                <a:r>
                  <a:rPr lang="en-US" sz="2000" dirty="0"/>
                  <a:t>house having more </a:t>
                </a:r>
                <a:r>
                  <a:rPr lang="en-US" sz="2000" dirty="0" smtClean="0"/>
                  <a:t>bathrooms for fixed sq. ft. and nBaths  </a:t>
                </a:r>
                <a14:m>
                  <m:oMath xmlns:m="http://schemas.openxmlformats.org/officeDocument/2006/math">
                    <m:r>
                      <a:rPr lang="is-IS" sz="2000" i="1" smtClean="0">
                        <a:solidFill>
                          <a:srgbClr val="FF0000"/>
                        </a:solidFill>
                        <a:latin typeface="Cambria Math" charset="0"/>
                        <a:ea typeface="Cambria Math" charset="0"/>
                        <a:cs typeface="Cambria Math" charset="0"/>
                      </a:rPr>
                      <m:t>→</m:t>
                    </m:r>
                  </m:oMath>
                </a14:m>
                <a:r>
                  <a:rPr lang="en-US" sz="2000" dirty="0" smtClean="0">
                    <a:solidFill>
                      <a:srgbClr val="FF0000"/>
                    </a:solidFill>
                  </a:rPr>
                  <a:t>    </a:t>
                </a:r>
                <a14:m>
                  <m:oMath xmlns:m="http://schemas.openxmlformats.org/officeDocument/2006/math">
                    <m:sSub>
                      <m:sSubPr>
                        <m:ctrlPr>
                          <a:rPr lang="en-US" sz="2000" i="1">
                            <a:solidFill>
                              <a:srgbClr val="FF0000"/>
                            </a:solidFill>
                            <a:latin typeface="Cambria Math" charset="0"/>
                            <a:ea typeface="Cambria Math" charset="0"/>
                            <a:cs typeface="Cambria Math" charset="0"/>
                          </a:rPr>
                        </m:ctrlPr>
                      </m:sSubPr>
                      <m:e>
                        <m:r>
                          <a:rPr lang="en-US" sz="2000" i="1">
                            <a:solidFill>
                              <a:srgbClr val="FF0000"/>
                            </a:solidFill>
                            <a:latin typeface="Cambria Math" charset="0"/>
                            <a:ea typeface="Cambria Math" charset="0"/>
                            <a:cs typeface="Cambria Math" charset="0"/>
                          </a:rPr>
                          <m:t>𝛽</m:t>
                        </m:r>
                      </m:e>
                      <m:sub>
                        <m:r>
                          <a:rPr lang="en-US" sz="2000" i="1">
                            <a:solidFill>
                              <a:srgbClr val="FF0000"/>
                            </a:solidFill>
                            <a:latin typeface="Cambria Math" charset="0"/>
                            <a:ea typeface="Cambria Math" charset="0"/>
                            <a:cs typeface="Cambria Math" charset="0"/>
                          </a:rPr>
                          <m:t>4</m:t>
                        </m:r>
                      </m:sub>
                    </m:sSub>
                  </m:oMath>
                </a14:m>
                <a:endParaRPr lang="en-US" sz="2000" dirty="0" smtClean="0">
                  <a:solidFill>
                    <a:srgbClr val="FF0000"/>
                  </a:solidFill>
                </a:endParaRPr>
              </a:p>
            </p:txBody>
          </p:sp>
        </mc:Choice>
        <mc:Fallback>
          <p:sp>
            <p:nvSpPr>
              <p:cNvPr id="6" name="Content Placeholder 2"/>
              <p:cNvSpPr txBox="1">
                <a:spLocks noRot="1" noChangeAspect="1" noMove="1" noResize="1" noEditPoints="1" noAdjustHandles="1" noChangeArrowheads="1" noChangeShapeType="1" noTextEdit="1"/>
              </p:cNvSpPr>
              <p:nvPr/>
            </p:nvSpPr>
            <p:spPr>
              <a:xfrm>
                <a:off x="822959" y="3810000"/>
                <a:ext cx="7543801" cy="2209800"/>
              </a:xfrm>
              <a:prstGeom prst="rect">
                <a:avLst/>
              </a:prstGeom>
              <a:blipFill rotWithShape="0">
                <a:blip r:embed="rId2"/>
                <a:stretch>
                  <a:fillRect l="-1939" t="-275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1964266"/>
              </a:xfrm>
            </p:spPr>
            <p:txBody>
              <a:bodyPr>
                <a:normAutofit/>
              </a:bodyPr>
              <a:lstStyle/>
              <a:p>
                <a:pPr>
                  <a:buFont typeface="Arial" charset="0"/>
                  <a:buChar char="•"/>
                </a:pPr>
                <a:r>
                  <a:rPr lang="en-US" dirty="0" smtClean="0"/>
                  <a:t> Perhaps we conduct a survey and we gather:</a:t>
                </a:r>
              </a:p>
              <a:p>
                <a:pPr lvl="1">
                  <a:buFont typeface="Arial" charset="0"/>
                  <a:buChar char="•"/>
                </a:pPr>
                <a:r>
                  <a:rPr lang="en-US" dirty="0" smtClean="0"/>
                  <a:t>Sale price ($)</a:t>
                </a:r>
              </a:p>
              <a:p>
                <a:pPr lvl="1">
                  <a:buFont typeface="Arial" charset="0"/>
                  <a:buChar char="•"/>
                </a:pPr>
                <a:r>
                  <a:rPr lang="en-US" dirty="0" smtClean="0"/>
                  <a:t>Square Footage (</a:t>
                </a:r>
                <a14:m>
                  <m:oMath xmlns:m="http://schemas.openxmlformats.org/officeDocument/2006/math">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𝑓𝑡</m:t>
                        </m:r>
                      </m:e>
                      <m:sup>
                        <m:r>
                          <a:rPr lang="en-US" i="1">
                            <a:latin typeface="Cambria Math" charset="0"/>
                            <a:ea typeface="Cambria Math" charset="0"/>
                            <a:cs typeface="Cambria Math" charset="0"/>
                          </a:rPr>
                          <m:t>2</m:t>
                        </m:r>
                      </m:sup>
                    </m:sSup>
                  </m:oMath>
                </a14:m>
                <a:r>
                  <a:rPr lang="en-US" dirty="0" smtClean="0"/>
                  <a:t>)</a:t>
                </a:r>
              </a:p>
              <a:p>
                <a:pPr lvl="1">
                  <a:buFont typeface="Arial" charset="0"/>
                  <a:buChar char="•"/>
                </a:pPr>
                <a:r>
                  <a:rPr lang="en-US" dirty="0" smtClean="0"/>
                  <a:t>Zip code (we randomly select two </a:t>
                </a:r>
                <a:r>
                  <a:rPr lang="en-US" dirty="0" err="1" smtClean="0"/>
                  <a:t>zipcodes</a:t>
                </a:r>
                <a:r>
                  <a:rPr lang="en-US" dirty="0" smtClean="0"/>
                  <a:t>)</a:t>
                </a:r>
              </a:p>
              <a:p>
                <a:pPr lvl="1">
                  <a:buFont typeface="Arial" charset="0"/>
                  <a:buChar char="•"/>
                </a:pPr>
                <a:r>
                  <a:rPr lang="en-US" dirty="0" smtClean="0"/>
                  <a:t>Number of bedrooms</a:t>
                </a:r>
              </a:p>
              <a:p>
                <a:pPr lvl="1">
                  <a:buFont typeface="Arial" charset="0"/>
                  <a:buChar char="•"/>
                </a:pPr>
                <a:r>
                  <a:rPr lang="en-US" dirty="0" smtClean="0"/>
                  <a:t>Number of bathrooms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1964266"/>
              </a:xfrm>
              <a:blipFill rotWithShape="0">
                <a:blip r:embed="rId3"/>
                <a:stretch>
                  <a:fillRect l="-1939" t="-3416" b="-4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4465995"/>
                <a:ext cx="7863840"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4465995"/>
                <a:ext cx="7863840" cy="553165"/>
              </a:xfrm>
              <a:prstGeom prst="rect">
                <a:avLst/>
              </a:prstGeom>
              <a:blipFill rotWithShape="0">
                <a:blip r:embed="rId4"/>
                <a:stretch>
                  <a:fillRect b="-17778"/>
                </a:stretch>
              </a:blipFill>
            </p:spPr>
            <p:txBody>
              <a:bodyPr/>
              <a:lstStyle/>
              <a:p>
                <a:r>
                  <a:rPr lang="en-US">
                    <a:noFill/>
                  </a:rPr>
                  <a:t> </a:t>
                </a:r>
              </a:p>
            </p:txBody>
          </p:sp>
        </mc:Fallback>
      </mc:AlternateContent>
    </p:spTree>
    <p:extLst>
      <p:ext uri="{BB962C8B-B14F-4D97-AF65-F5344CB8AC3E}">
        <p14:creationId xmlns:p14="http://schemas.microsoft.com/office/powerpoint/2010/main" val="1578393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a Multiple Regression in SAS</a:t>
            </a:r>
            <a:endParaRPr lang="en-US" dirty="0"/>
          </a:p>
        </p:txBody>
      </p:sp>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We can two this in at least two ways: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60" y="2362200"/>
            <a:ext cx="8788400" cy="30099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18160" y="5611983"/>
                <a:ext cx="7863840"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8160" y="5611983"/>
                <a:ext cx="7863840" cy="553165"/>
              </a:xfrm>
              <a:prstGeom prst="rect">
                <a:avLst/>
              </a:prstGeom>
              <a:blipFill rotWithShape="0">
                <a:blip r:embed="rId3"/>
                <a:stretch>
                  <a:fillRect b="-17778"/>
                </a:stretch>
              </a:blipFill>
            </p:spPr>
            <p:txBody>
              <a:bodyPr/>
              <a:lstStyle/>
              <a:p>
                <a:r>
                  <a:rPr lang="en-US">
                    <a:noFill/>
                  </a:rPr>
                  <a:t> </a:t>
                </a:r>
              </a:p>
            </p:txBody>
          </p:sp>
        </mc:Fallback>
      </mc:AlternateContent>
      <p:cxnSp>
        <p:nvCxnSpPr>
          <p:cNvPr id="7" name="Straight Arrow Connector 6"/>
          <p:cNvCxnSpPr/>
          <p:nvPr/>
        </p:nvCxnSpPr>
        <p:spPr>
          <a:xfrm flipH="1">
            <a:off x="4343400" y="2608015"/>
            <a:ext cx="2286000" cy="143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594859" y="2374616"/>
            <a:ext cx="4556761" cy="466798"/>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t>(We will use this output unless otherwise indicated)</a:t>
            </a:r>
          </a:p>
        </p:txBody>
      </p:sp>
    </p:spTree>
    <p:extLst>
      <p:ext uri="{BB962C8B-B14F-4D97-AF65-F5344CB8AC3E}">
        <p14:creationId xmlns:p14="http://schemas.microsoft.com/office/powerpoint/2010/main" val="9597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2" y="1752601"/>
            <a:ext cx="4503738" cy="4503738"/>
          </a:xfrm>
        </p:spPr>
      </p:pic>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
        <p:nvSpPr>
          <p:cNvPr id="6" name="TextBox 5"/>
          <p:cNvSpPr txBox="1"/>
          <p:nvPr/>
        </p:nvSpPr>
        <p:spPr>
          <a:xfrm>
            <a:off x="822960" y="1905000"/>
            <a:ext cx="3055302" cy="1477328"/>
          </a:xfrm>
          <a:prstGeom prst="rect">
            <a:avLst/>
          </a:prstGeom>
          <a:noFill/>
        </p:spPr>
        <p:txBody>
          <a:bodyPr wrap="square" rtlCol="0">
            <a:spAutoFit/>
          </a:bodyPr>
          <a:lstStyle/>
          <a:p>
            <a:r>
              <a:rPr lang="en-US" dirty="0" smtClean="0"/>
              <a:t>Only concern: moderate indication of a ”smiley face” in the residuals</a:t>
            </a:r>
          </a:p>
          <a:p>
            <a:endParaRPr lang="en-US" dirty="0"/>
          </a:p>
          <a:p>
            <a:r>
              <a:rPr lang="en-US" dirty="0" smtClean="0"/>
              <a:t>(we will return to this in a bit)</a:t>
            </a:r>
            <a:endParaRPr lang="en-US" dirty="0"/>
          </a:p>
        </p:txBody>
      </p:sp>
      <p:cxnSp>
        <p:nvCxnSpPr>
          <p:cNvPr id="8" name="Straight Arrow Connector 7"/>
          <p:cNvCxnSpPr/>
          <p:nvPr/>
        </p:nvCxnSpPr>
        <p:spPr>
          <a:xfrm flipV="1">
            <a:off x="3429000" y="2133600"/>
            <a:ext cx="1219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8397727">
            <a:off x="4330231" y="1327914"/>
            <a:ext cx="1062657" cy="138861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22960" y="3763327"/>
            <a:ext cx="3055302" cy="646331"/>
          </a:xfrm>
          <a:prstGeom prst="rect">
            <a:avLst/>
          </a:prstGeom>
          <a:noFill/>
        </p:spPr>
        <p:txBody>
          <a:bodyPr wrap="square" rtlCol="0">
            <a:spAutoFit/>
          </a:bodyPr>
          <a:lstStyle/>
          <a:p>
            <a:r>
              <a:rPr lang="en-US" dirty="0" smtClean="0"/>
              <a:t>There is one assumption not included on this plot..</a:t>
            </a:r>
            <a:endParaRPr lang="en-US" dirty="0"/>
          </a:p>
        </p:txBody>
      </p:sp>
    </p:spTree>
    <p:extLst>
      <p:ext uri="{BB962C8B-B14F-4D97-AF65-F5344CB8AC3E}">
        <p14:creationId xmlns:p14="http://schemas.microsoft.com/office/powerpoint/2010/main" val="15339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Independence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364" y="1752600"/>
            <a:ext cx="5903511" cy="4392771"/>
          </a:xfrm>
        </p:spPr>
      </p:pic>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0"/>
            <a:ext cx="2133600" cy="2108200"/>
          </a:xfrm>
          <a:prstGeom prst="rect">
            <a:avLst/>
          </a:prstGeom>
        </p:spPr>
      </p:pic>
      <p:sp>
        <p:nvSpPr>
          <p:cNvPr id="7" name="TextBox 6"/>
          <p:cNvSpPr txBox="1"/>
          <p:nvPr/>
        </p:nvSpPr>
        <p:spPr>
          <a:xfrm>
            <a:off x="457200" y="1906155"/>
            <a:ext cx="3055302" cy="2308324"/>
          </a:xfrm>
          <a:prstGeom prst="rect">
            <a:avLst/>
          </a:prstGeom>
          <a:noFill/>
        </p:spPr>
        <p:txBody>
          <a:bodyPr wrap="square" rtlCol="0">
            <a:spAutoFit/>
          </a:bodyPr>
          <a:lstStyle/>
          <a:p>
            <a:r>
              <a:rPr lang="en-US" dirty="0" smtClean="0"/>
              <a:t>Independence gets checked in three ways:</a:t>
            </a:r>
          </a:p>
          <a:p>
            <a:pPr marL="342900" indent="-342900">
              <a:buFont typeface="+mj-lt"/>
              <a:buAutoNum type="arabicPeriod"/>
            </a:pPr>
            <a:r>
              <a:rPr lang="en-US" dirty="0" smtClean="0"/>
              <a:t>Do residuals appear to be related to an explanatory variable?</a:t>
            </a:r>
          </a:p>
          <a:p>
            <a:pPr marL="342900" indent="-342900">
              <a:buFont typeface="+mj-lt"/>
              <a:buAutoNum type="arabicPeriod"/>
            </a:pPr>
            <a:r>
              <a:rPr lang="en-US" dirty="0" smtClean="0"/>
              <a:t>Do residuals appear to be related to each other</a:t>
            </a:r>
          </a:p>
          <a:p>
            <a:endParaRPr lang="en-US" dirty="0"/>
          </a:p>
        </p:txBody>
      </p:sp>
      <p:cxnSp>
        <p:nvCxnSpPr>
          <p:cNvPr id="9" name="Straight Arrow Connector 8"/>
          <p:cNvCxnSpPr/>
          <p:nvPr/>
        </p:nvCxnSpPr>
        <p:spPr>
          <a:xfrm flipV="1">
            <a:off x="3254364" y="2438400"/>
            <a:ext cx="1698636"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54364" y="2819400"/>
            <a:ext cx="3679836" cy="53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54364" y="2819399"/>
            <a:ext cx="2079636" cy="1927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58964" y="3869835"/>
            <a:ext cx="34602" cy="68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13737" y="4113074"/>
            <a:ext cx="2682663" cy="1754326"/>
          </a:xfrm>
          <a:prstGeom prst="rect">
            <a:avLst/>
          </a:prstGeom>
          <a:noFill/>
        </p:spPr>
        <p:txBody>
          <a:bodyPr wrap="square" rtlCol="0">
            <a:spAutoFit/>
          </a:bodyPr>
          <a:lstStyle/>
          <a:p>
            <a:r>
              <a:rPr lang="en-US" dirty="0" smtClean="0"/>
              <a:t>3. Is there any reason to suspect that observations might be dependent?</a:t>
            </a:r>
            <a:endParaRPr lang="en-US" dirty="0"/>
          </a:p>
          <a:p>
            <a:r>
              <a:rPr lang="en-US" b="1" dirty="0" smtClean="0"/>
              <a:t>Example:</a:t>
            </a:r>
            <a:r>
              <a:rPr lang="en-US" dirty="0" smtClean="0"/>
              <a:t> Houses are spatially correlated</a:t>
            </a:r>
          </a:p>
          <a:p>
            <a:r>
              <a:rPr lang="en-US" dirty="0" smtClean="0"/>
              <a:t>(we are including </a:t>
            </a:r>
            <a:r>
              <a:rPr lang="en-US" dirty="0" err="1" smtClean="0"/>
              <a:t>zipcode</a:t>
            </a:r>
            <a:r>
              <a:rPr lang="en-US" dirty="0"/>
              <a:t>)</a:t>
            </a:r>
          </a:p>
        </p:txBody>
      </p:sp>
      <p:sp>
        <p:nvSpPr>
          <p:cNvPr id="19" name="TextBox 18"/>
          <p:cNvSpPr txBox="1"/>
          <p:nvPr/>
        </p:nvSpPr>
        <p:spPr>
          <a:xfrm>
            <a:off x="376978" y="6002633"/>
            <a:ext cx="8435763" cy="369332"/>
          </a:xfrm>
          <a:prstGeom prst="rect">
            <a:avLst/>
          </a:prstGeom>
          <a:noFill/>
        </p:spPr>
        <p:txBody>
          <a:bodyPr wrap="square" rtlCol="0">
            <a:spAutoFit/>
          </a:bodyPr>
          <a:lstStyle/>
          <a:p>
            <a:r>
              <a:rPr lang="en-US" dirty="0" smtClean="0"/>
              <a:t>Implication of independence violation: Underestimate variability (e.g. p-values too small)</a:t>
            </a:r>
          </a:p>
        </p:txBody>
      </p:sp>
    </p:spTree>
    <p:extLst>
      <p:ext uri="{BB962C8B-B14F-4D97-AF65-F5344CB8AC3E}">
        <p14:creationId xmlns:p14="http://schemas.microsoft.com/office/powerpoint/2010/main" val="810082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Suppose we are satisfied that the assumptions are satisfactorily met</a:t>
            </a:r>
          </a:p>
          <a:p>
            <a:pPr>
              <a:buFont typeface="Arial" charset="0"/>
              <a:buChar char="•"/>
            </a:pPr>
            <a:r>
              <a:rPr lang="en-US" dirty="0"/>
              <a:t> </a:t>
            </a:r>
            <a:r>
              <a:rPr lang="en-US" dirty="0" smtClean="0"/>
              <a:t>We have an estimate of the model:</a:t>
            </a:r>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r>
              <a:rPr lang="en-US" dirty="0" smtClean="0"/>
              <a:t> What we do from here depends a lot on the scientific question at hand</a:t>
            </a:r>
          </a:p>
        </p:txBody>
      </p:sp>
      <mc:AlternateContent xmlns:mc="http://schemas.openxmlformats.org/markup-compatibility/2006" xmlns:a14="http://schemas.microsoft.com/office/drawing/2010/main">
        <mc:Choice Requires="a14">
          <p:sp>
            <p:nvSpPr>
              <p:cNvPr id="4" name="TextBox 3"/>
              <p:cNvSpPr txBox="1"/>
              <p:nvPr/>
            </p:nvSpPr>
            <p:spPr>
              <a:xfrm>
                <a:off x="1459228" y="2568702"/>
                <a:ext cx="6271261"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59228" y="2568702"/>
                <a:ext cx="6271261" cy="553165"/>
              </a:xfrm>
              <a:prstGeom prst="rect">
                <a:avLst/>
              </a:prstGeom>
              <a:blipFill rotWithShape="0">
                <a:blip r:embed="rId2"/>
                <a:stretch>
                  <a:fillRect b="-16484"/>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429079"/>
            <a:ext cx="5105400" cy="1514521"/>
          </a:xfrm>
          <a:prstGeom prst="rect">
            <a:avLst/>
          </a:prstGeom>
        </p:spPr>
      </p:pic>
      <p:sp>
        <p:nvSpPr>
          <p:cNvPr id="6" name="Rectangle 5"/>
          <p:cNvSpPr/>
          <p:nvPr/>
        </p:nvSpPr>
        <p:spPr>
          <a:xfrm>
            <a:off x="222068" y="5343479"/>
            <a:ext cx="1981201" cy="492443"/>
          </a:xfrm>
          <a:prstGeom prst="rect">
            <a:avLst/>
          </a:prstGeom>
        </p:spPr>
        <p:txBody>
          <a:bodyPr wrap="square">
            <a:spAutoFit/>
          </a:bodyPr>
          <a:lstStyle/>
          <a:p>
            <a:r>
              <a:rPr lang="en-US" sz="1300" dirty="0" smtClean="0"/>
              <a:t>(See pages 276-278 for a discussion on this output)</a:t>
            </a:r>
            <a:endParaRPr lang="en-US" sz="1300" dirty="0"/>
          </a:p>
        </p:txBody>
      </p:sp>
      <p:cxnSp>
        <p:nvCxnSpPr>
          <p:cNvPr id="8" name="Straight Arrow Connector 7"/>
          <p:cNvCxnSpPr/>
          <p:nvPr/>
        </p:nvCxnSpPr>
        <p:spPr>
          <a:xfrm>
            <a:off x="4495800" y="3124200"/>
            <a:ext cx="0" cy="54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95800" y="3124200"/>
            <a:ext cx="4038600" cy="492443"/>
          </a:xfrm>
          <a:prstGeom prst="rect">
            <a:avLst/>
          </a:prstGeom>
        </p:spPr>
        <p:txBody>
          <a:bodyPr wrap="square">
            <a:spAutoFit/>
          </a:bodyPr>
          <a:lstStyle/>
          <a:p>
            <a:r>
              <a:rPr lang="en-US" sz="1300" dirty="0" smtClean="0"/>
              <a:t>(Once the model is estimated, the parameters are written with a “hat” to indicate functions of the data)</a:t>
            </a:r>
            <a:endParaRPr lang="en-US" sz="1300" dirty="0"/>
          </a:p>
        </p:txBody>
      </p:sp>
      <mc:AlternateContent xmlns:mc="http://schemas.openxmlformats.org/markup-compatibility/2006">
        <mc:Choice xmlns:a14="http://schemas.microsoft.com/office/drawing/2010/main" Requires="a14">
          <p:sp>
            <p:nvSpPr>
              <p:cNvPr id="10" name="TextBox 9"/>
              <p:cNvSpPr txBox="1"/>
              <p:nvPr/>
            </p:nvSpPr>
            <p:spPr>
              <a:xfrm>
                <a:off x="1459228" y="3581400"/>
                <a:ext cx="6271261" cy="567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charset="0"/>
                              <a:ea typeface="Cambria Math" charset="0"/>
                              <a:cs typeface="Cambria Math" charset="0"/>
                            </a:rPr>
                          </m:ctrlPr>
                        </m:accPr>
                        <m:e>
                          <m:r>
                            <a:rPr lang="en-US" i="1">
                              <a:solidFill>
                                <a:srgbClr val="0070C0"/>
                              </a:solidFill>
                              <a:latin typeface="Cambria Math" charset="0"/>
                              <a:ea typeface="Cambria Math" charset="0"/>
                              <a:cs typeface="Cambria Math" charset="0"/>
                            </a:rPr>
                            <m:t>𝜇</m:t>
                          </m:r>
                        </m:e>
                      </m:acc>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e>
                      </m:acc>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acc>
                            <m:accPr>
                              <m:chr m:val="̂"/>
                              <m:ctrlPr>
                                <a:rPr lang="en-US"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e>
                          </m:acc>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e>
                      </m:acc>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e>
                      </m:acc>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e>
                      </m:acc>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1459228" y="3581400"/>
                <a:ext cx="6271261" cy="567784"/>
              </a:xfrm>
              <a:prstGeom prst="rect">
                <a:avLst/>
              </a:prstGeom>
              <a:blipFill rotWithShape="0">
                <a:blip r:embed="rId4"/>
                <a:stretch>
                  <a:fillRect t="-8602" b="-16129"/>
                </a:stretch>
              </a:blipFill>
            </p:spPr>
            <p:txBody>
              <a:bodyPr/>
              <a:lstStyle/>
              <a:p>
                <a:r>
                  <a:rPr lang="en-US">
                    <a:noFill/>
                  </a:rPr>
                  <a:t> </a:t>
                </a:r>
              </a:p>
            </p:txBody>
          </p:sp>
        </mc:Fallback>
      </mc:AlternateContent>
      <p:cxnSp>
        <p:nvCxnSpPr>
          <p:cNvPr id="11" name="Straight Arrow Connector 10"/>
          <p:cNvCxnSpPr/>
          <p:nvPr/>
        </p:nvCxnSpPr>
        <p:spPr>
          <a:xfrm>
            <a:off x="4495800" y="4106933"/>
            <a:ext cx="0" cy="32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25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&amp; Goals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There is a lot of notation and vocabulary involved in linear regression</a:t>
                </a:r>
                <a:endParaRPr lang="en-US" dirty="0"/>
              </a:p>
              <a:p>
                <a:pPr>
                  <a:buFont typeface="Arial" charset="0"/>
                  <a:buChar char="•"/>
                </a:pPr>
                <a:r>
                  <a:rPr lang="en-US" dirty="0" smtClean="0"/>
                  <a:t> The core goal behind simple linear regression is estimate a relationship between </a:t>
                </a:r>
              </a:p>
              <a:p>
                <a:pPr lvl="1">
                  <a:buFont typeface="Arial" charset="0"/>
                  <a:buChar char="•"/>
                </a:pPr>
                <a:r>
                  <a:rPr lang="en-US" sz="2000" dirty="0" smtClean="0"/>
                  <a:t>an input known as the </a:t>
                </a:r>
                <a:r>
                  <a:rPr lang="en-US" sz="2000" b="1" u="sng" cap="small" dirty="0" smtClean="0">
                    <a:solidFill>
                      <a:srgbClr val="FF0000"/>
                    </a:solidFill>
                  </a:rPr>
                  <a:t>explanatory variable</a:t>
                </a:r>
                <a:r>
                  <a:rPr lang="en-US" sz="2000" dirty="0" smtClean="0"/>
                  <a:t> and..</a:t>
                </a:r>
              </a:p>
              <a:p>
                <a:pPr lvl="1">
                  <a:buFont typeface="Arial" charset="0"/>
                  <a:buChar char="•"/>
                </a:pPr>
                <a:r>
                  <a:rPr lang="en-US" sz="2000" dirty="0" smtClean="0"/>
                  <a:t>another measurement known as the </a:t>
                </a:r>
                <a:r>
                  <a:rPr lang="en-US" sz="2000" b="1" u="sng" cap="small" dirty="0" smtClean="0">
                    <a:solidFill>
                      <a:srgbClr val="FF0000"/>
                    </a:solidFill>
                  </a:rPr>
                  <a:t>response variable</a:t>
                </a:r>
                <a:endParaRPr lang="en-US" sz="2000" dirty="0" smtClean="0"/>
              </a:p>
              <a:p>
                <a:pPr>
                  <a:buFont typeface="Arial" charset="0"/>
                  <a:buChar char="•"/>
                </a:pPr>
                <a:r>
                  <a:rPr lang="en-US" b="1" dirty="0" smtClean="0"/>
                  <a:t>Etymology: </a:t>
                </a:r>
              </a:p>
              <a:p>
                <a:pPr lvl="1">
                  <a:buFont typeface="Arial" charset="0"/>
                  <a:buChar char="•"/>
                </a:pPr>
                <a:r>
                  <a:rPr lang="en-US" sz="2000" b="1" dirty="0" smtClean="0"/>
                  <a:t>Linear:</a:t>
                </a:r>
                <a:r>
                  <a:rPr lang="en-US" sz="2000" dirty="0" smtClean="0"/>
                  <a:t> We model this relationship as linear for simplicity and interpretability.  We must check this modeling assumption.</a:t>
                </a:r>
              </a:p>
              <a:p>
                <a:pPr lvl="1">
                  <a:buFont typeface="Arial" charset="0"/>
                  <a:buChar char="•"/>
                </a:pPr>
                <a:r>
                  <a:rPr lang="en-US" sz="2000" b="1" dirty="0" smtClean="0"/>
                  <a:t>Regression:</a:t>
                </a:r>
                <a:r>
                  <a:rPr lang="en-US" sz="2000" dirty="0" smtClean="0"/>
                  <a:t> Charles Darwin’s cousin, Francis Galton, studied heritability of traits.  He found that extra tall people tend to have less tall offspring and extra short people tend to have less short offspring </a:t>
                </a:r>
                <a14:m>
                  <m:oMath xmlns:m="http://schemas.openxmlformats.org/officeDocument/2006/math">
                    <m:r>
                      <a:rPr lang="en-US" sz="2000" b="0" i="0" smtClean="0">
                        <a:solidFill>
                          <a:srgbClr val="FF0000"/>
                        </a:solidFill>
                        <a:latin typeface="Cambria Math" charset="0"/>
                        <a:ea typeface="Cambria Math" charset="0"/>
                        <a:cs typeface="Cambria Math" charset="0"/>
                      </a:rPr>
                      <m:t>    </m:t>
                    </m:r>
                    <m:r>
                      <a:rPr lang="en-US" sz="2000" i="1" smtClean="0">
                        <a:solidFill>
                          <a:srgbClr val="FF0000"/>
                        </a:solidFill>
                        <a:latin typeface="Cambria Math" charset="0"/>
                        <a:ea typeface="Cambria Math" charset="0"/>
                        <a:cs typeface="Cambria Math" charset="0"/>
                      </a:rPr>
                      <m:t>→</m:t>
                    </m:r>
                  </m:oMath>
                </a14:m>
                <a:r>
                  <a:rPr lang="en-US" sz="2000" dirty="0" smtClean="0"/>
                  <a:t> </a:t>
                </a:r>
                <a:r>
                  <a:rPr lang="en-US" sz="2000" dirty="0" smtClean="0">
                    <a:solidFill>
                      <a:srgbClr val="FF0000"/>
                    </a:solidFill>
                  </a:rPr>
                  <a:t>Regression</a:t>
                </a:r>
              </a:p>
              <a:p>
                <a:pPr>
                  <a:buFont typeface="Arial" charset="0"/>
                  <a:buChar char="•"/>
                </a:pPr>
                <a:endParaRPr lang="en-US" dirty="0"/>
              </a:p>
              <a:p>
                <a:pP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1939" t="-1497" r="-2262" b="-952"/>
                </a:stretch>
              </a:blipFill>
            </p:spPr>
            <p:txBody>
              <a:bodyPr/>
              <a:lstStyle/>
              <a:p>
                <a:r>
                  <a:rPr lang="en-US">
                    <a:noFill/>
                  </a:rPr>
                  <a:t> </a:t>
                </a:r>
              </a:p>
            </p:txBody>
          </p:sp>
        </mc:Fallback>
      </mc:AlternateContent>
    </p:spTree>
    <p:extLst>
      <p:ext uri="{BB962C8B-B14F-4D97-AF65-F5344CB8AC3E}">
        <p14:creationId xmlns:p14="http://schemas.microsoft.com/office/powerpoint/2010/main" val="1910061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lnSpcReduction="10000"/>
          </a:bodyPr>
          <a:lstStyle/>
          <a:p>
            <a:pPr marL="91440" lvl="1" indent="-91440">
              <a:spcBef>
                <a:spcPts val="1200"/>
              </a:spcBef>
              <a:spcAft>
                <a:spcPts val="200"/>
              </a:spcAft>
              <a:buSzPct val="100000"/>
              <a:buFont typeface="Arial" charset="0"/>
              <a:buChar char="•"/>
            </a:pPr>
            <a:r>
              <a:rPr lang="en-US" sz="2000" dirty="0" smtClean="0"/>
              <a:t> Our question: </a:t>
            </a:r>
            <a:r>
              <a:rPr lang="en-US" sz="2000" dirty="0"/>
              <a:t>How many bathrooms should I include?</a:t>
            </a:r>
          </a:p>
          <a:p>
            <a:pPr>
              <a:buFont typeface="Arial" charset="0"/>
              <a:buChar char="•"/>
            </a:pPr>
            <a:r>
              <a:rPr lang="en-US" dirty="0" smtClean="0"/>
              <a:t> Preliminary question: Does number of bathrooms seem to be related to sales price </a:t>
            </a:r>
            <a:r>
              <a:rPr lang="en-US" dirty="0" smtClean="0">
                <a:solidFill>
                  <a:srgbClr val="FF0000"/>
                </a:solidFill>
              </a:rPr>
              <a:t>given the other terms in the model</a:t>
            </a:r>
            <a:r>
              <a:rPr lang="en-US" dirty="0" smtClean="0"/>
              <a:t>?</a:t>
            </a:r>
          </a:p>
          <a:p>
            <a:pPr>
              <a:buFont typeface="Arial" charset="0"/>
              <a:buChar char="•"/>
            </a:pPr>
            <a:endParaRPr lang="en-US" dirty="0"/>
          </a:p>
          <a:p>
            <a:pPr marL="0" indent="0">
              <a:buNone/>
            </a:pPr>
            <a:r>
              <a:rPr lang="en-US" dirty="0" smtClean="0"/>
              <a:t>“There is evidence that the number of bathrooms is associated with mean sales price given the other terms in the model.  A range of plausible values </a:t>
            </a:r>
            <a:r>
              <a:rPr lang="en-US" dirty="0" smtClean="0"/>
              <a:t>are</a:t>
            </a:r>
            <a:r>
              <a:rPr lang="en-US" dirty="0" smtClean="0"/>
              <a:t> </a:t>
            </a:r>
            <a:r>
              <a:rPr lang="en-US" dirty="0" smtClean="0"/>
              <a:t>a difference in mean sales price between $190518 to $570561 for houses with the same sq. </a:t>
            </a:r>
            <a:r>
              <a:rPr lang="en-US" dirty="0" err="1" smtClean="0"/>
              <a:t>ft</a:t>
            </a:r>
            <a:r>
              <a:rPr lang="en-US" dirty="0" smtClean="0"/>
              <a:t>, # of bedrooms, and </a:t>
            </a:r>
            <a:r>
              <a:rPr lang="en-US" dirty="0" err="1" smtClean="0"/>
              <a:t>zipcode</a:t>
            </a:r>
            <a:r>
              <a:rPr lang="en-US" dirty="0" smtClean="0"/>
              <a:t> but 1 bathroom difference.”</a:t>
            </a:r>
          </a:p>
          <a:p>
            <a:pPr marL="0" indent="0">
              <a:buNone/>
            </a:pPr>
            <a:r>
              <a:rPr lang="en-US" sz="1600" dirty="0" smtClean="0"/>
              <a:t>(See pages 244-246 &amp; 278-289 in book for an discussion on interpreting regression output)</a:t>
            </a:r>
            <a:endParaRPr lang="en-US" sz="1600" dirty="0"/>
          </a:p>
        </p:txBody>
      </p:sp>
      <mc:AlternateContent xmlns:mc="http://schemas.openxmlformats.org/markup-compatibility/2006" xmlns:a14="http://schemas.microsoft.com/office/drawing/2010/main">
        <mc:Choice Requires="a14">
          <p:sp>
            <p:nvSpPr>
              <p:cNvPr id="6" name="Rectangle 5"/>
              <p:cNvSpPr/>
              <p:nvPr/>
            </p:nvSpPr>
            <p:spPr>
              <a:xfrm>
                <a:off x="1447800" y="4191000"/>
                <a:ext cx="1981200" cy="646331"/>
              </a:xfrm>
              <a:prstGeom prst="rect">
                <a:avLst/>
              </a:prstGeom>
            </p:spPr>
            <p:txBody>
              <a:bodyPr wrap="square">
                <a:spAutoFit/>
              </a:bodyPr>
              <a:lstStyle/>
              <a:p>
                <a:pPr marL="0" indent="0">
                  <a:buNone/>
                </a:pPr>
                <a14:m>
                  <m:oMath xmlns:m="http://schemas.openxmlformats.org/officeDocument/2006/math">
                    <m:sSub>
                      <m:sSubPr>
                        <m:ctrlPr>
                          <a:rPr lang="en-US" i="1" smtClean="0">
                            <a:latin typeface="Cambria Math" charset="0"/>
                          </a:rPr>
                        </m:ctrlPr>
                      </m:sSubPr>
                      <m:e>
                        <m:r>
                          <a:rPr lang="en-US" i="1">
                            <a:latin typeface="Cambria Math" charset="0"/>
                          </a:rPr>
                          <m:t>𝐻</m:t>
                        </m:r>
                      </m:e>
                      <m:sub>
                        <m:r>
                          <a:rPr lang="en-US" i="1">
                            <a:latin typeface="Cambria Math" charset="0"/>
                          </a:rPr>
                          <m:t>0</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oMath>
                </a14:m>
                <a:r>
                  <a:rPr lang="en-US" dirty="0"/>
                  <a:t> = </a:t>
                </a:r>
                <a:r>
                  <a:rPr lang="en-US" dirty="0" smtClean="0"/>
                  <a:t>0</a:t>
                </a:r>
                <a:endParaRPr lang="en-US" dirty="0"/>
              </a:p>
              <a:p>
                <a:pPr marL="0" indent="0">
                  <a:buNone/>
                </a:pP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𝐴</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a:t>
                </a:r>
              </a:p>
            </p:txBody>
          </p:sp>
        </mc:Choice>
        <mc:Fallback xmlns="">
          <p:sp>
            <p:nvSpPr>
              <p:cNvPr id="6" name="Rectangle 5"/>
              <p:cNvSpPr>
                <a:spLocks noRot="1" noChangeAspect="1" noMove="1" noResize="1" noEditPoints="1" noAdjustHandles="1" noChangeArrowheads="1" noChangeShapeType="1" noTextEdit="1"/>
              </p:cNvSpPr>
              <p:nvPr/>
            </p:nvSpPr>
            <p:spPr>
              <a:xfrm>
                <a:off x="1447800" y="4191000"/>
                <a:ext cx="1981200" cy="646331"/>
              </a:xfrm>
              <a:prstGeom prst="rect">
                <a:avLst/>
              </a:prstGeom>
              <a:blipFill rotWithShape="0">
                <a:blip r:embed="rId2"/>
                <a:stretch>
                  <a:fillRect t="-5660" b="-6604"/>
                </a:stretch>
              </a:blipFill>
            </p:spPr>
            <p:txBody>
              <a:bodyPr/>
              <a:lstStyle/>
              <a:p>
                <a:r>
                  <a:rPr lang="en-US">
                    <a:noFill/>
                  </a:rPr>
                  <a:t> </a:t>
                </a:r>
              </a:p>
            </p:txBody>
          </p:sp>
        </mc:Fallback>
      </mc:AlternateContent>
      <p:cxnSp>
        <p:nvCxnSpPr>
          <p:cNvPr id="8" name="Straight Arrow Connector 7"/>
          <p:cNvCxnSpPr/>
          <p:nvPr/>
        </p:nvCxnSpPr>
        <p:spPr>
          <a:xfrm flipV="1">
            <a:off x="2590800" y="3276600"/>
            <a:ext cx="2819400" cy="135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767841"/>
            <a:ext cx="5105400" cy="1514521"/>
          </a:xfrm>
          <a:prstGeom prst="rect">
            <a:avLst/>
          </a:prstGeom>
        </p:spPr>
      </p:pic>
      <p:cxnSp>
        <p:nvCxnSpPr>
          <p:cNvPr id="13" name="Straight Arrow Connector 12"/>
          <p:cNvCxnSpPr/>
          <p:nvPr/>
        </p:nvCxnSpPr>
        <p:spPr>
          <a:xfrm flipV="1">
            <a:off x="6019800" y="3246120"/>
            <a:ext cx="609600" cy="226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162800" y="1752600"/>
            <a:ext cx="1981201" cy="1092607"/>
          </a:xfrm>
          <a:prstGeom prst="rect">
            <a:avLst/>
          </a:prstGeom>
        </p:spPr>
        <p:txBody>
          <a:bodyPr wrap="square">
            <a:spAutoFit/>
          </a:bodyPr>
          <a:lstStyle/>
          <a:p>
            <a:r>
              <a:rPr lang="en-US" sz="1300" dirty="0" smtClean="0"/>
              <a:t>(A </a:t>
            </a:r>
            <a:r>
              <a:rPr lang="en-US" sz="1300" dirty="0"/>
              <a:t>one-sided test is perhaps more appropriate for this question</a:t>
            </a:r>
            <a:r>
              <a:rPr lang="en-US" sz="1300" dirty="0" smtClean="0"/>
              <a:t>)</a:t>
            </a:r>
          </a:p>
          <a:p>
            <a:endParaRPr lang="en-US" sz="1300" dirty="0"/>
          </a:p>
          <a:p>
            <a:endParaRPr lang="en-US" sz="1300" dirty="0"/>
          </a:p>
        </p:txBody>
      </p:sp>
      <p:cxnSp>
        <p:nvCxnSpPr>
          <p:cNvPr id="9" name="Straight Arrow Connector 8"/>
          <p:cNvCxnSpPr/>
          <p:nvPr/>
        </p:nvCxnSpPr>
        <p:spPr>
          <a:xfrm flipH="1">
            <a:off x="5638800" y="1905000"/>
            <a:ext cx="16002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10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a:bodyPr>
          <a:lstStyle/>
          <a:p>
            <a:pPr marL="91440" lvl="1" indent="-91440">
              <a:spcBef>
                <a:spcPts val="1200"/>
              </a:spcBef>
              <a:spcAft>
                <a:spcPts val="200"/>
              </a:spcAft>
              <a:buSzPct val="100000"/>
              <a:buFont typeface="Arial" charset="0"/>
              <a:buChar char="•"/>
            </a:pPr>
            <a:r>
              <a:rPr lang="en-US" sz="2000" dirty="0" smtClean="0"/>
              <a:t> Now for a more nuanced question: Should </a:t>
            </a:r>
            <a:r>
              <a:rPr lang="en-US" sz="2000" dirty="0" smtClean="0"/>
              <a:t>we </a:t>
            </a:r>
            <a:r>
              <a:rPr lang="en-US" sz="2000" dirty="0" smtClean="0"/>
              <a:t>keep all the terms in the model?</a:t>
            </a:r>
          </a:p>
          <a:p>
            <a:pPr marL="91440" lvl="1" indent="-91440">
              <a:spcBef>
                <a:spcPts val="1200"/>
              </a:spcBef>
              <a:spcAft>
                <a:spcPts val="200"/>
              </a:spcAft>
              <a:buSzPct val="100000"/>
              <a:buFont typeface="Arial" charset="0"/>
              <a:buChar char="•"/>
            </a:pPr>
            <a:r>
              <a:rPr lang="en-US" sz="2000" dirty="0" smtClean="0"/>
              <a:t> The answer to this question depends on our goal and the types of errors we are willing to make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7841"/>
            <a:ext cx="5105400" cy="1514521"/>
          </a:xfrm>
          <a:prstGeom prst="rect">
            <a:avLst/>
          </a:prstGeom>
        </p:spPr>
      </p:pic>
    </p:spTree>
    <p:extLst>
      <p:ext uri="{BB962C8B-B14F-4D97-AF65-F5344CB8AC3E}">
        <p14:creationId xmlns:p14="http://schemas.microsoft.com/office/powerpoint/2010/main" val="1250773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Regression and “Wrong” Explanatory Variables</a:t>
            </a:r>
            <a:endParaRPr lang="en-US" dirty="0"/>
          </a:p>
        </p:txBody>
      </p:sp>
      <p:sp>
        <p:nvSpPr>
          <p:cNvPr id="3" name="Content Placeholder 2"/>
          <p:cNvSpPr>
            <a:spLocks noGrp="1"/>
          </p:cNvSpPr>
          <p:nvPr>
            <p:ph idx="1"/>
          </p:nvPr>
        </p:nvSpPr>
        <p:spPr>
          <a:xfrm>
            <a:off x="304801" y="1845734"/>
            <a:ext cx="5638800" cy="4614052"/>
          </a:xfrm>
        </p:spPr>
        <p:txBody>
          <a:bodyPr>
            <a:normAutofit/>
          </a:bodyPr>
          <a:lstStyle/>
          <a:p>
            <a:r>
              <a:rPr lang="en-US" dirty="0" smtClean="0"/>
              <a:t>There are roughly four possible (unknown) outcomes:</a:t>
            </a:r>
          </a:p>
          <a:p>
            <a:pPr marL="457200" indent="-457200">
              <a:buFont typeface="+mj-lt"/>
              <a:buAutoNum type="arabicPeriod"/>
            </a:pPr>
            <a:r>
              <a:rPr lang="en-US" dirty="0" smtClean="0"/>
              <a:t>Model is correctly specified.  All relevant explanatory variables are included</a:t>
            </a:r>
          </a:p>
          <a:p>
            <a:pPr marL="457200" indent="-457200">
              <a:buFont typeface="+mj-lt"/>
              <a:buAutoNum type="arabicPeriod"/>
            </a:pPr>
            <a:r>
              <a:rPr lang="en-US" dirty="0" smtClean="0"/>
              <a:t>Model is under specified. Some important explanatory variables are omitted</a:t>
            </a:r>
          </a:p>
          <a:p>
            <a:pPr marL="457200" indent="-457200">
              <a:buFont typeface="+mj-lt"/>
              <a:buAutoNum type="arabicPeriod"/>
            </a:pPr>
            <a:endParaRPr lang="en-US" dirty="0" smtClean="0"/>
          </a:p>
          <a:p>
            <a:pPr marL="457200" indent="-457200">
              <a:buFont typeface="+mj-lt"/>
              <a:buAutoNum type="arabicPeriod"/>
            </a:pPr>
            <a:r>
              <a:rPr lang="en-US" dirty="0" smtClean="0"/>
              <a:t>Model includes unimportant explanatory variables</a:t>
            </a:r>
          </a:p>
          <a:p>
            <a:pPr marL="457200" indent="-457200">
              <a:buFont typeface="+mj-lt"/>
              <a:buAutoNum type="arabicPeriod"/>
            </a:pPr>
            <a:endParaRPr lang="en-US" dirty="0" smtClean="0"/>
          </a:p>
          <a:p>
            <a:pPr marL="457200" indent="-457200">
              <a:buFont typeface="+mj-lt"/>
              <a:buAutoNum type="arabicPeriod"/>
            </a:pPr>
            <a:r>
              <a:rPr lang="en-US" dirty="0" smtClean="0"/>
              <a:t>Model is over specified. Some redundant (or nearly redundant) explanatory variables are included</a:t>
            </a:r>
          </a:p>
          <a:p>
            <a:pPr marL="457200" indent="-457200">
              <a:buFont typeface="+mj-lt"/>
              <a:buAutoNum type="arabicPeriod"/>
            </a:pPr>
            <a:endParaRPr lang="en-US" dirty="0" smtClean="0"/>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22</a:t>
            </a:fld>
            <a:endParaRPr lang="en-US"/>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6057467" y="1845734"/>
                <a:ext cx="3086533" cy="45550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endParaRPr lang="en-US" dirty="0" smtClean="0"/>
              </a:p>
              <a:p>
                <a:pPr marL="457200" indent="-457200">
                  <a:buFont typeface="+mj-lt"/>
                  <a:buAutoNum type="arabicPeriod"/>
                </a:pPr>
                <a:r>
                  <a:rPr lang="en-US" dirty="0" smtClean="0"/>
                  <a:t>Ideal case.  Estimates are unbiased</a:t>
                </a:r>
              </a:p>
              <a:p>
                <a:pPr marL="457200" indent="-457200">
                  <a:buFont typeface="+mj-lt"/>
                  <a:buAutoNum type="arabicPeriod"/>
                </a:pPr>
                <a:r>
                  <a:rPr lang="en-US" dirty="0" smtClean="0"/>
                  <a:t>Estimates are biased and we are overestimating </a:t>
                </a:r>
                <a14:m>
                  <m:oMath xmlns:m="http://schemas.openxmlformats.org/officeDocument/2006/math">
                    <m:r>
                      <a:rPr lang="en-US" i="1" smtClean="0">
                        <a:latin typeface="Cambria Math" charset="0"/>
                        <a:ea typeface="Cambria Math" charset="0"/>
                        <a:cs typeface="Cambria Math" charset="0"/>
                      </a:rPr>
                      <m:t>𝜎</m:t>
                    </m:r>
                  </m:oMath>
                </a14:m>
                <a:r>
                  <a:rPr lang="en-US" dirty="0" smtClean="0"/>
                  <a:t>. We can get incorrect inferences due to confounding</a:t>
                </a:r>
              </a:p>
              <a:p>
                <a:pPr marL="457200" indent="-457200">
                  <a:buFont typeface="+mj-lt"/>
                  <a:buAutoNum type="arabicPeriod"/>
                </a:pPr>
                <a:r>
                  <a:rPr lang="en-US" dirty="0" smtClean="0"/>
                  <a:t>Estimates are unbiased. However, the inclusion of irrelevant parameters decreases power</a:t>
                </a:r>
              </a:p>
              <a:p>
                <a:pPr marL="457200" indent="-457200">
                  <a:buFont typeface="+mj-lt"/>
                  <a:buAutoNum type="arabicPeriod"/>
                </a:pPr>
                <a:r>
                  <a:rPr lang="en-US" dirty="0" smtClean="0"/>
                  <a:t>We’ll return to this during multicollinearity</a:t>
                </a:r>
              </a:p>
              <a:p>
                <a:pPr marL="457200" indent="-457200">
                  <a:buFont typeface="+mj-lt"/>
                  <a:buAutoNum type="arabicPeriod"/>
                </a:pPr>
                <a:endParaRPr lang="en-US"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6057467" y="1845734"/>
                <a:ext cx="3086533" cy="4555066"/>
              </a:xfrm>
              <a:prstGeom prst="rect">
                <a:avLst/>
              </a:prstGeom>
              <a:blipFill rotWithShape="0">
                <a:blip r:embed="rId2"/>
                <a:stretch>
                  <a:fillRect l="-5138" r="-6324"/>
                </a:stretch>
              </a:blipFill>
            </p:spPr>
            <p:txBody>
              <a:bodyPr/>
              <a:lstStyle/>
              <a:p>
                <a:r>
                  <a:rPr lang="en-US">
                    <a:noFill/>
                  </a:rPr>
                  <a:t> </a:t>
                </a:r>
              </a:p>
            </p:txBody>
          </p:sp>
        </mc:Fallback>
      </mc:AlternateContent>
      <p:cxnSp>
        <p:nvCxnSpPr>
          <p:cNvPr id="8" name="Straight Connector 7"/>
          <p:cNvCxnSpPr/>
          <p:nvPr/>
        </p:nvCxnSpPr>
        <p:spPr>
          <a:xfrm>
            <a:off x="5943601"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943602" y="2133600"/>
            <a:ext cx="3200398" cy="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948029" y="6160523"/>
            <a:ext cx="3200398" cy="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1440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77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a:bodyPr>
          <a:lstStyle/>
          <a:p>
            <a:pPr marL="91440" lvl="1" indent="-91440">
              <a:spcBef>
                <a:spcPts val="1200"/>
              </a:spcBef>
              <a:spcAft>
                <a:spcPts val="200"/>
              </a:spcAft>
              <a:buSzPct val="100000"/>
              <a:buFont typeface="Arial" charset="0"/>
              <a:buChar char="•"/>
            </a:pPr>
            <a:r>
              <a:rPr lang="en-US" sz="2000" dirty="0" smtClean="0"/>
              <a:t> So, should be keep all the terms in the model?</a:t>
            </a:r>
          </a:p>
          <a:p>
            <a:pPr marL="91440" lvl="1" indent="-91440">
              <a:spcBef>
                <a:spcPts val="1200"/>
              </a:spcBef>
              <a:spcAft>
                <a:spcPts val="200"/>
              </a:spcAft>
              <a:buSzPct val="100000"/>
              <a:buFont typeface="Arial" charset="0"/>
              <a:buChar char="•"/>
            </a:pPr>
            <a:r>
              <a:rPr lang="en-US" sz="2000" dirty="0" smtClean="0"/>
              <a:t> Going by the four considerations from the previous slides, I would leave all the explanatory variables in the model as:</a:t>
            </a:r>
          </a:p>
          <a:p>
            <a:pPr marL="274320" lvl="2" indent="-91440">
              <a:spcBef>
                <a:spcPts val="1200"/>
              </a:spcBef>
              <a:spcAft>
                <a:spcPts val="200"/>
              </a:spcAft>
              <a:buSzPct val="100000"/>
              <a:buFont typeface="Arial" charset="0"/>
              <a:buChar char="•"/>
            </a:pPr>
            <a:r>
              <a:rPr lang="en-US" sz="2000" dirty="0" smtClean="0"/>
              <a:t> I am concerned </a:t>
            </a:r>
            <a:r>
              <a:rPr lang="en-US" sz="2000" dirty="0"/>
              <a:t>about confounding as </a:t>
            </a:r>
            <a:r>
              <a:rPr lang="en-US" sz="2000" dirty="0" smtClean="0"/>
              <a:t>my scientific </a:t>
            </a:r>
            <a:r>
              <a:rPr lang="en-US" sz="2000" dirty="0"/>
              <a:t>question of interest is </a:t>
            </a:r>
            <a:r>
              <a:rPr lang="en-US" sz="2000" dirty="0" smtClean="0"/>
              <a:t>directly about inference (as opposed to prediction)</a:t>
            </a:r>
          </a:p>
          <a:p>
            <a:pPr marL="274320" lvl="2" indent="-91440">
              <a:spcBef>
                <a:spcPts val="1200"/>
              </a:spcBef>
              <a:spcAft>
                <a:spcPts val="200"/>
              </a:spcAft>
              <a:buSzPct val="100000"/>
              <a:buFont typeface="Arial" charset="0"/>
              <a:buChar char="•"/>
            </a:pPr>
            <a:r>
              <a:rPr lang="en-US" sz="2000" dirty="0" smtClean="0"/>
              <a:t> It is more conservative to leave them in there (the degrees of freedom for the t-test is smaller)</a:t>
            </a:r>
            <a:endParaRPr lang="en-US" sz="2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7841"/>
            <a:ext cx="5105400" cy="1514521"/>
          </a:xfrm>
          <a:prstGeom prst="rect">
            <a:avLst/>
          </a:prstGeom>
        </p:spPr>
      </p:pic>
    </p:spTree>
    <p:extLst>
      <p:ext uri="{BB962C8B-B14F-4D97-AF65-F5344CB8AC3E}">
        <p14:creationId xmlns:p14="http://schemas.microsoft.com/office/powerpoint/2010/main" val="1809080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Housing Data: Revisiting the Regression Fit</a:t>
            </a:r>
            <a:endParaRPr lang="en-US" dirty="0"/>
          </a:p>
        </p:txBody>
      </p:sp>
    </p:spTree>
    <p:extLst>
      <p:ext uri="{BB962C8B-B14F-4D97-AF65-F5344CB8AC3E}">
        <p14:creationId xmlns:p14="http://schemas.microsoft.com/office/powerpoint/2010/main" val="2091962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Re-Checking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2" y="1752601"/>
            <a:ext cx="4503738" cy="4503738"/>
          </a:xfrm>
        </p:spPr>
      </p:pic>
      <p:sp>
        <p:nvSpPr>
          <p:cNvPr id="4" name="Slide Number Placeholder 3"/>
          <p:cNvSpPr>
            <a:spLocks noGrp="1"/>
          </p:cNvSpPr>
          <p:nvPr>
            <p:ph type="sldNum" sz="quarter" idx="12"/>
          </p:nvPr>
        </p:nvSpPr>
        <p:spPr/>
        <p:txBody>
          <a:bodyPr/>
          <a:lstStyle/>
          <a:p>
            <a:fld id="{1458007C-4A25-4B52-A9D8-0BFB32107287}" type="slidenum">
              <a:rPr lang="en-US" smtClean="0"/>
              <a:t>25</a:t>
            </a:fld>
            <a:endParaRPr lang="en-US"/>
          </a:p>
        </p:txBody>
      </p:sp>
      <p:sp>
        <p:nvSpPr>
          <p:cNvPr id="6" name="TextBox 5"/>
          <p:cNvSpPr txBox="1"/>
          <p:nvPr/>
        </p:nvSpPr>
        <p:spPr>
          <a:xfrm>
            <a:off x="822960" y="1905000"/>
            <a:ext cx="3055302" cy="1477328"/>
          </a:xfrm>
          <a:prstGeom prst="rect">
            <a:avLst/>
          </a:prstGeom>
          <a:noFill/>
        </p:spPr>
        <p:txBody>
          <a:bodyPr wrap="square" rtlCol="0">
            <a:spAutoFit/>
          </a:bodyPr>
          <a:lstStyle/>
          <a:p>
            <a:r>
              <a:rPr lang="en-US" dirty="0" smtClean="0">
                <a:solidFill>
                  <a:srgbClr val="FF0000"/>
                </a:solidFill>
              </a:rPr>
              <a:t>Only concern: moderate indication of a ”smiley face” in the residuals</a:t>
            </a:r>
          </a:p>
          <a:p>
            <a:endParaRPr lang="en-US" dirty="0">
              <a:solidFill>
                <a:srgbClr val="FF0000"/>
              </a:solidFill>
            </a:endParaRPr>
          </a:p>
          <a:p>
            <a:r>
              <a:rPr lang="en-US" dirty="0" smtClean="0">
                <a:solidFill>
                  <a:srgbClr val="FF0000"/>
                </a:solidFill>
              </a:rPr>
              <a:t>(we will return to this in a bit)</a:t>
            </a:r>
            <a:endParaRPr lang="en-US" dirty="0">
              <a:solidFill>
                <a:srgbClr val="FF0000"/>
              </a:solidFill>
            </a:endParaRPr>
          </a:p>
        </p:txBody>
      </p:sp>
      <p:cxnSp>
        <p:nvCxnSpPr>
          <p:cNvPr id="8" name="Straight Arrow Connector 7"/>
          <p:cNvCxnSpPr/>
          <p:nvPr/>
        </p:nvCxnSpPr>
        <p:spPr>
          <a:xfrm flipV="1">
            <a:off x="3429000" y="2133600"/>
            <a:ext cx="1219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8397727">
            <a:off x="4330231" y="1327914"/>
            <a:ext cx="1062657" cy="138861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22960" y="3763327"/>
            <a:ext cx="3055302" cy="1477328"/>
          </a:xfrm>
          <a:prstGeom prst="rect">
            <a:avLst/>
          </a:prstGeom>
          <a:noFill/>
        </p:spPr>
        <p:txBody>
          <a:bodyPr wrap="square" rtlCol="0">
            <a:spAutoFit/>
          </a:bodyPr>
          <a:lstStyle/>
          <a:p>
            <a:r>
              <a:rPr lang="en-US" dirty="0" smtClean="0"/>
              <a:t>Let’s see if we can address this pattern in the residuals</a:t>
            </a:r>
          </a:p>
          <a:p>
            <a:endParaRPr lang="en-US" dirty="0"/>
          </a:p>
          <a:p>
            <a:r>
              <a:rPr lang="en-US" dirty="0" smtClean="0"/>
              <a:t>First, let’s look at a plot of the fitted values vs. </a:t>
            </a:r>
            <a:r>
              <a:rPr lang="en-US" dirty="0" err="1" smtClean="0"/>
              <a:t>nBathrooms</a:t>
            </a:r>
            <a:endParaRPr lang="en-US" dirty="0"/>
          </a:p>
        </p:txBody>
      </p:sp>
    </p:spTree>
    <p:extLst>
      <p:ext uri="{BB962C8B-B14F-4D97-AF65-F5344CB8AC3E}">
        <p14:creationId xmlns:p14="http://schemas.microsoft.com/office/powerpoint/2010/main" val="816558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Fitted Values vs. </a:t>
            </a:r>
            <a:r>
              <a:rPr lang="en-US" dirty="0" err="1" smtClean="0"/>
              <a:t>nBathrooms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1737361"/>
            <a:ext cx="5914473" cy="451103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3400" y="3657600"/>
            <a:ext cx="4097132" cy="1600200"/>
          </a:xfrm>
        </p:spPr>
      </p:pic>
      <p:cxnSp>
        <p:nvCxnSpPr>
          <p:cNvPr id="10" name="Straight Arrow Connector 9"/>
          <p:cNvCxnSpPr/>
          <p:nvPr/>
        </p:nvCxnSpPr>
        <p:spPr>
          <a:xfrm flipH="1">
            <a:off x="914400" y="3657600"/>
            <a:ext cx="609600" cy="121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6909" y="2974258"/>
            <a:ext cx="2590800" cy="646331"/>
          </a:xfrm>
          <a:prstGeom prst="rect">
            <a:avLst/>
          </a:prstGeom>
          <a:noFill/>
        </p:spPr>
        <p:txBody>
          <a:bodyPr wrap="square" rtlCol="0">
            <a:spAutoFit/>
          </a:bodyPr>
          <a:lstStyle/>
          <a:p>
            <a:r>
              <a:rPr lang="en-US" smtClean="0"/>
              <a:t>These </a:t>
            </a:r>
            <a:r>
              <a:rPr lang="en-US" dirty="0" smtClean="0"/>
              <a:t>negative fitted values are concerning</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6129944" y="1807106"/>
                <a:ext cx="3014056" cy="1292662"/>
              </a:xfrm>
              <a:prstGeom prst="rect">
                <a:avLst/>
              </a:prstGeom>
              <a:noFill/>
            </p:spPr>
            <p:txBody>
              <a:bodyPr wrap="square" rtlCol="0">
                <a:spAutoFit/>
              </a:bodyPr>
              <a:lstStyle/>
              <a:p>
                <a:pPr marL="0" lvl="1"/>
                <a:r>
                  <a:rPr lang="en-US" dirty="0" smtClean="0"/>
                  <a:t>Definition: T</a:t>
                </a:r>
                <a:r>
                  <a:rPr lang="en-US" sz="2000" dirty="0" smtClean="0"/>
                  <a:t>he </a:t>
                </a:r>
                <a:r>
                  <a:rPr lang="en-US" sz="2000" b="1" u="sng" cap="small" dirty="0" smtClean="0">
                    <a:solidFill>
                      <a:srgbClr val="FF0000"/>
                    </a:solidFill>
                  </a:rPr>
                  <a:t>fitted values</a:t>
                </a:r>
                <a:r>
                  <a:rPr lang="en-US" sz="2000" dirty="0" smtClean="0"/>
                  <a:t> are the estimated mean at the data: </a:t>
                </a:r>
                <a14:m>
                  <m:oMath xmlns:m="http://schemas.openxmlformats.org/officeDocument/2006/math">
                    <m:acc>
                      <m:accPr>
                        <m:chr m:val="̂"/>
                        <m:ctrlPr>
                          <a:rPr lang="en-US" altLang="en-US" i="1">
                            <a:latin typeface="Cambria Math" charset="0"/>
                            <a:ea typeface="Cambria Math" charset="0"/>
                            <a:cs typeface="Cambria Math" charset="0"/>
                          </a:rPr>
                        </m:ctrlPr>
                      </m:accPr>
                      <m:e>
                        <m:r>
                          <a:rPr lang="en-US" altLang="en-US" i="1">
                            <a:latin typeface="Cambria Math" charset="0"/>
                            <a:ea typeface="Cambria Math" charset="0"/>
                            <a:cs typeface="Cambria Math" charset="0"/>
                          </a:rPr>
                          <m:t>𝜇</m:t>
                        </m:r>
                      </m:e>
                    </m:acc>
                    <m:r>
                      <a:rPr lang="en-US" altLang="en-US" i="1">
                        <a:latin typeface="Cambria Math" charset="0"/>
                        <a:ea typeface="Cambria Math" charset="0"/>
                        <a:cs typeface="Cambria Math" charset="0"/>
                      </a:rPr>
                      <m:t>{</m:t>
                    </m:r>
                    <m:sSub>
                      <m:sSubPr>
                        <m:ctrlPr>
                          <a:rPr lang="en-US" altLang="en-US" i="1" smtClean="0">
                            <a:latin typeface="Cambria Math" charset="0"/>
                            <a:ea typeface="Cambria Math" charset="0"/>
                            <a:cs typeface="Cambria Math" charset="0"/>
                          </a:rPr>
                        </m:ctrlPr>
                      </m:sSubPr>
                      <m:e>
                        <m:r>
                          <a:rPr lang="en-US" altLang="en-US" b="0" i="1" smtClean="0">
                            <a:latin typeface="Cambria Math" charset="0"/>
                            <a:ea typeface="Cambria Math" charset="0"/>
                            <a:cs typeface="Cambria Math" charset="0"/>
                          </a:rPr>
                          <m:t>𝑌</m:t>
                        </m:r>
                      </m:e>
                      <m:sub>
                        <m:r>
                          <a:rPr lang="en-US" altLang="en-US" b="0" i="1" smtClean="0">
                            <a:latin typeface="Cambria Math" charset="0"/>
                            <a:ea typeface="Cambria Math" charset="0"/>
                            <a:cs typeface="Cambria Math" charset="0"/>
                          </a:rPr>
                          <m:t>𝑖</m:t>
                        </m:r>
                      </m:sub>
                    </m:sSub>
                    <m:r>
                      <a:rPr lang="en-US" altLang="en-US" b="0" i="1" smtClean="0">
                        <a:latin typeface="Cambria Math" charset="0"/>
                        <a:ea typeface="Cambria Math" charset="0"/>
                        <a:cs typeface="Cambria Math" charset="0"/>
                      </a:rPr>
                      <m:t>|</m:t>
                    </m:r>
                    <m:sSub>
                      <m:sSubPr>
                        <m:ctrlPr>
                          <a:rPr lang="en-US" altLang="en-US" i="1">
                            <a:latin typeface="Cambria Math" charset="0"/>
                            <a:ea typeface="Cambria Math" charset="0"/>
                            <a:cs typeface="Cambria Math" charset="0"/>
                          </a:rPr>
                        </m:ctrlPr>
                      </m:sSubPr>
                      <m:e>
                        <m:r>
                          <a:rPr lang="en-US" altLang="en-US" b="0" i="1" smtClean="0">
                            <a:latin typeface="Cambria Math" charset="0"/>
                            <a:ea typeface="Cambria Math" charset="0"/>
                            <a:cs typeface="Cambria Math" charset="0"/>
                          </a:rPr>
                          <m:t>𝑋</m:t>
                        </m:r>
                      </m:e>
                      <m:sub>
                        <m:r>
                          <a:rPr lang="en-US" altLang="en-US" i="1">
                            <a:latin typeface="Cambria Math" charset="0"/>
                            <a:ea typeface="Cambria Math" charset="0"/>
                            <a:cs typeface="Cambria Math" charset="0"/>
                          </a:rPr>
                          <m:t>𝑖</m:t>
                        </m:r>
                      </m:sub>
                    </m:sSub>
                  </m:oMath>
                </a14:m>
                <a:r>
                  <a:rPr lang="en-US" altLang="en-US" dirty="0">
                    <a:latin typeface="Cambria Math" charset="0"/>
                    <a:ea typeface="Cambria Math" charset="0"/>
                    <a:cs typeface="Cambria Math" charset="0"/>
                  </a:rPr>
                  <a:t>} </a:t>
                </a:r>
              </a:p>
              <a:p>
                <a:r>
                  <a:rPr lang="en-US" dirty="0" smtClean="0"/>
                  <a:t> </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129944" y="1807106"/>
                <a:ext cx="3014056" cy="1292662"/>
              </a:xfrm>
              <a:prstGeom prst="rect">
                <a:avLst/>
              </a:prstGeom>
              <a:blipFill rotWithShape="0">
                <a:blip r:embed="rId4"/>
                <a:stretch>
                  <a:fillRect l="-2227" t="-2358" r="-810"/>
                </a:stretch>
              </a:blipFill>
            </p:spPr>
            <p:txBody>
              <a:bodyPr/>
              <a:lstStyle/>
              <a:p>
                <a:r>
                  <a:rPr lang="en-US">
                    <a:noFill/>
                  </a:rPr>
                  <a:t> </a:t>
                </a:r>
              </a:p>
            </p:txBody>
          </p:sp>
        </mc:Fallback>
      </mc:AlternateContent>
    </p:spTree>
    <p:extLst>
      <p:ext uri="{BB962C8B-B14F-4D97-AF65-F5344CB8AC3E}">
        <p14:creationId xmlns:p14="http://schemas.microsoft.com/office/powerpoint/2010/main" val="1751148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Price </a:t>
            </a:r>
            <a:r>
              <a:rPr lang="en-US" dirty="0"/>
              <a:t>vs. </a:t>
            </a:r>
            <a:r>
              <a:rPr lang="en-US" dirty="0" err="1"/>
              <a:t>nBathrooms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60608"/>
            <a:ext cx="6069736" cy="456399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600" y="4648200"/>
            <a:ext cx="4564546" cy="838200"/>
          </a:xfrm>
        </p:spPr>
      </p:pic>
      <p:sp>
        <p:nvSpPr>
          <p:cNvPr id="10" name="TextBox 9"/>
          <p:cNvSpPr txBox="1"/>
          <p:nvPr/>
        </p:nvSpPr>
        <p:spPr>
          <a:xfrm>
            <a:off x="6222136" y="1909352"/>
            <a:ext cx="2921864" cy="1200329"/>
          </a:xfrm>
          <a:prstGeom prst="rect">
            <a:avLst/>
          </a:prstGeom>
          <a:noFill/>
        </p:spPr>
        <p:txBody>
          <a:bodyPr wrap="square" rtlCol="0">
            <a:spAutoFit/>
          </a:bodyPr>
          <a:lstStyle/>
          <a:p>
            <a:r>
              <a:rPr lang="en-US" dirty="0" smtClean="0"/>
              <a:t>There is a some indication here that a different slope is required for the different </a:t>
            </a:r>
            <a:r>
              <a:rPr lang="en-US" dirty="0" err="1" smtClean="0"/>
              <a:t>zipcodes</a:t>
            </a:r>
            <a:endParaRPr lang="en-US" dirty="0"/>
          </a:p>
        </p:txBody>
      </p:sp>
      <p:sp>
        <p:nvSpPr>
          <p:cNvPr id="3" name="Frame 2"/>
          <p:cNvSpPr/>
          <p:nvPr/>
        </p:nvSpPr>
        <p:spPr>
          <a:xfrm>
            <a:off x="152400" y="3352800"/>
            <a:ext cx="304800" cy="7620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5358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interaction term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552" y="1817226"/>
            <a:ext cx="8458475" cy="697374"/>
          </a:xfrm>
        </p:spPr>
      </p:pic>
      <p:sp>
        <p:nvSpPr>
          <p:cNvPr id="4" name="Slide Number Placeholder 3"/>
          <p:cNvSpPr>
            <a:spLocks noGrp="1"/>
          </p:cNvSpPr>
          <p:nvPr>
            <p:ph type="sldNum" sz="quarter" idx="12"/>
          </p:nvPr>
        </p:nvSpPr>
        <p:spPr/>
        <p:txBody>
          <a:bodyPr/>
          <a:lstStyle/>
          <a:p>
            <a:fld id="{1458007C-4A25-4B52-A9D8-0BFB32107287}" type="slidenum">
              <a:rPr lang="en-US" smtClean="0"/>
              <a:t>28</a:t>
            </a:fld>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743200"/>
            <a:ext cx="6083300" cy="2070100"/>
          </a:xfrm>
          <a:prstGeom prst="rect">
            <a:avLst/>
          </a:prstGeom>
        </p:spPr>
      </p:pic>
      <p:cxnSp>
        <p:nvCxnSpPr>
          <p:cNvPr id="8" name="Straight Arrow Connector 7"/>
          <p:cNvCxnSpPr/>
          <p:nvPr/>
        </p:nvCxnSpPr>
        <p:spPr>
          <a:xfrm flipV="1">
            <a:off x="4953000" y="4495800"/>
            <a:ext cx="838200" cy="85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13050" y="5348211"/>
            <a:ext cx="4730750" cy="923330"/>
          </a:xfrm>
          <a:prstGeom prst="rect">
            <a:avLst/>
          </a:prstGeom>
          <a:noFill/>
        </p:spPr>
        <p:txBody>
          <a:bodyPr wrap="square" rtlCol="0">
            <a:spAutoFit/>
          </a:bodyPr>
          <a:lstStyle/>
          <a:p>
            <a:r>
              <a:rPr lang="en-US" dirty="0" smtClean="0"/>
              <a:t>Evidence for a nonzero interaction term.  </a:t>
            </a:r>
            <a:r>
              <a:rPr lang="en-US" b="1" dirty="0" smtClean="0"/>
              <a:t>Reminder: </a:t>
            </a:r>
            <a:r>
              <a:rPr lang="en-US" dirty="0" smtClean="0"/>
              <a:t>Only look at p-value for interaction, not for main </a:t>
            </a:r>
            <a:r>
              <a:rPr lang="en-US" dirty="0" smtClean="0"/>
              <a:t>effects.</a:t>
            </a:r>
            <a:endParaRPr lang="en-US" dirty="0"/>
          </a:p>
        </p:txBody>
      </p:sp>
    </p:spTree>
    <p:extLst>
      <p:ext uri="{BB962C8B-B14F-4D97-AF65-F5344CB8AC3E}">
        <p14:creationId xmlns:p14="http://schemas.microsoft.com/office/powerpoint/2010/main" val="315426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interaction term</a:t>
            </a:r>
          </a:p>
        </p:txBody>
      </p:sp>
      <p:sp>
        <p:nvSpPr>
          <p:cNvPr id="4" name="Slide Number Placeholder 3"/>
          <p:cNvSpPr>
            <a:spLocks noGrp="1"/>
          </p:cNvSpPr>
          <p:nvPr>
            <p:ph type="sldNum" sz="quarter" idx="12"/>
          </p:nvPr>
        </p:nvSpPr>
        <p:spPr/>
        <p:txBody>
          <a:bodyPr/>
          <a:lstStyle/>
          <a:p>
            <a:fld id="{1458007C-4A25-4B52-A9D8-0BFB32107287}" type="slidenum">
              <a:rPr lang="en-US" smtClean="0"/>
              <a:t>29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39" y="1844039"/>
            <a:ext cx="4480561" cy="4480561"/>
          </a:xfrm>
          <a:prstGeom prst="rect">
            <a:avLst/>
          </a:prstGeom>
        </p:spPr>
      </p:pic>
      <p:sp>
        <p:nvSpPr>
          <p:cNvPr id="11" name="TextBox 10"/>
          <p:cNvSpPr txBox="1"/>
          <p:nvPr/>
        </p:nvSpPr>
        <p:spPr>
          <a:xfrm>
            <a:off x="5334000" y="2353270"/>
            <a:ext cx="3810000" cy="2585323"/>
          </a:xfrm>
          <a:prstGeom prst="rect">
            <a:avLst/>
          </a:prstGeom>
          <a:noFill/>
        </p:spPr>
        <p:txBody>
          <a:bodyPr wrap="square" rtlCol="0">
            <a:spAutoFit/>
          </a:bodyPr>
          <a:lstStyle/>
          <a:p>
            <a:r>
              <a:rPr lang="en-US" dirty="0" smtClean="0"/>
              <a:t>There is moderate evidence of a lack of model fit</a:t>
            </a:r>
          </a:p>
          <a:p>
            <a:endParaRPr lang="en-US" dirty="0"/>
          </a:p>
          <a:p>
            <a:r>
              <a:rPr lang="en-US" dirty="0" smtClean="0"/>
              <a:t>There is both a pattern in the residuals and evidence of increasing variance</a:t>
            </a:r>
          </a:p>
          <a:p>
            <a:endParaRPr lang="en-US" dirty="0"/>
          </a:p>
          <a:p>
            <a:r>
              <a:rPr lang="en-US" dirty="0" smtClean="0"/>
              <a:t>In this case, a log transform can sometimes help</a:t>
            </a:r>
          </a:p>
          <a:p>
            <a:endParaRPr lang="en-US" dirty="0"/>
          </a:p>
        </p:txBody>
      </p:sp>
      <p:cxnSp>
        <p:nvCxnSpPr>
          <p:cNvPr id="13" name="Straight Arrow Connector 12"/>
          <p:cNvCxnSpPr/>
          <p:nvPr/>
        </p:nvCxnSpPr>
        <p:spPr>
          <a:xfrm flipH="1" flipV="1">
            <a:off x="2057400" y="2514600"/>
            <a:ext cx="33528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570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Differing Terminology &amp; Causation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You will hear or read about alternative terms for “explanatory” and “response” variables: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It is dangerously tempting to interpret regression as X </a:t>
                </a:r>
                <a:r>
                  <a:rPr lang="en-US" b="1" u="sng" cap="small" dirty="0" smtClean="0">
                    <a:solidFill>
                      <a:srgbClr val="FF0000"/>
                    </a:solidFill>
                  </a:rPr>
                  <a:t>causing</a:t>
                </a:r>
                <a:r>
                  <a:rPr lang="en-US" dirty="0" smtClean="0"/>
                  <a:t> Y even with an observational study</a:t>
                </a:r>
                <a14:m>
                  <m:oMath xmlns:m="http://schemas.openxmlformats.org/officeDocument/2006/math">
                    <m:r>
                      <a:rPr lang="en-US" b="0" i="0" smtClean="0">
                        <a:solidFill>
                          <a:srgbClr val="FF0000"/>
                        </a:solidFill>
                        <a:latin typeface="Cambria Math" charset="0"/>
                        <a:ea typeface="Cambria Math" charset="0"/>
                        <a:cs typeface="Cambria Math" charset="0"/>
                      </a:rPr>
                      <m:t> </m:t>
                    </m:r>
                    <m:r>
                      <a:rPr lang="en-US" i="1" smtClean="0">
                        <a:solidFill>
                          <a:srgbClr val="FF0000"/>
                        </a:solidFill>
                        <a:latin typeface="Cambria Math" charset="0"/>
                        <a:ea typeface="Cambria Math" charset="0"/>
                        <a:cs typeface="Cambria Math" charset="0"/>
                      </a:rPr>
                      <m:t>→</m:t>
                    </m:r>
                  </m:oMath>
                </a14:m>
                <a:r>
                  <a:rPr lang="en-US" dirty="0" smtClean="0">
                    <a:solidFill>
                      <a:srgbClr val="FF0000"/>
                    </a:solidFill>
                  </a:rPr>
                  <a:t> </a:t>
                </a:r>
                <a:r>
                  <a:rPr lang="en-US" dirty="0" smtClean="0">
                    <a:solidFill>
                      <a:schemeClr val="tx1"/>
                    </a:solidFill>
                  </a:rPr>
                  <a:t>use “association”</a:t>
                </a:r>
                <a:endParaRPr lang="en-US"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2273" b="-6515"/>
                </a:stretch>
              </a:blipFill>
            </p:spPr>
            <p:txBody>
              <a:bodyPr/>
              <a:lstStyle/>
              <a:p>
                <a:r>
                  <a:rPr lang="en-US">
                    <a:noFill/>
                  </a:rPr>
                  <a:t> </a:t>
                </a:r>
              </a:p>
            </p:txBody>
          </p:sp>
        </mc:Fallback>
      </mc:AlternateContent>
      <p:sp>
        <p:nvSpPr>
          <p:cNvPr id="4" name="TextBox 3"/>
          <p:cNvSpPr txBox="1"/>
          <p:nvPr/>
        </p:nvSpPr>
        <p:spPr>
          <a:xfrm>
            <a:off x="821710" y="2568315"/>
            <a:ext cx="2413353" cy="2246769"/>
          </a:xfrm>
          <a:prstGeom prst="rect">
            <a:avLst/>
          </a:prstGeom>
          <a:noFill/>
        </p:spPr>
        <p:txBody>
          <a:bodyPr wrap="none" rtlCol="0">
            <a:spAutoFit/>
          </a:bodyPr>
          <a:lstStyle/>
          <a:p>
            <a:r>
              <a:rPr lang="en-US" sz="2000" b="1" u="sng" dirty="0">
                <a:latin typeface="+mn-lt"/>
              </a:rPr>
              <a:t>Explanatory:</a:t>
            </a:r>
          </a:p>
          <a:p>
            <a:r>
              <a:rPr lang="en-US" sz="2000" strike="sngStrike" dirty="0">
                <a:latin typeface="+mn-lt"/>
              </a:rPr>
              <a:t>Independent variable</a:t>
            </a:r>
          </a:p>
          <a:p>
            <a:r>
              <a:rPr lang="en-US" sz="2000" dirty="0">
                <a:latin typeface="+mn-lt"/>
              </a:rPr>
              <a:t>Exogenous variable</a:t>
            </a:r>
          </a:p>
          <a:p>
            <a:r>
              <a:rPr lang="en-US" sz="2000" dirty="0">
                <a:latin typeface="+mn-lt"/>
              </a:rPr>
              <a:t>Predictor variable</a:t>
            </a:r>
          </a:p>
          <a:p>
            <a:r>
              <a:rPr lang="en-US" sz="2000" dirty="0">
                <a:latin typeface="+mn-lt"/>
              </a:rPr>
              <a:t>Covariate</a:t>
            </a:r>
          </a:p>
          <a:p>
            <a:r>
              <a:rPr lang="en-US" sz="2000" dirty="0" smtClean="0">
                <a:latin typeface="+mn-lt"/>
              </a:rPr>
              <a:t>Feature</a:t>
            </a:r>
          </a:p>
          <a:p>
            <a:r>
              <a:rPr lang="en-US" sz="2000" dirty="0" smtClean="0">
                <a:latin typeface="+mn-lt"/>
              </a:rPr>
              <a:t>Input</a:t>
            </a:r>
            <a:endParaRPr lang="en-US" sz="2000" dirty="0">
              <a:latin typeface="+mn-lt"/>
            </a:endParaRPr>
          </a:p>
        </p:txBody>
      </p:sp>
      <p:sp>
        <p:nvSpPr>
          <p:cNvPr id="5" name="TextBox 4"/>
          <p:cNvSpPr txBox="1"/>
          <p:nvPr/>
        </p:nvSpPr>
        <p:spPr>
          <a:xfrm>
            <a:off x="5327754" y="2590800"/>
            <a:ext cx="2352695" cy="1631216"/>
          </a:xfrm>
          <a:prstGeom prst="rect">
            <a:avLst/>
          </a:prstGeom>
          <a:noFill/>
        </p:spPr>
        <p:txBody>
          <a:bodyPr wrap="none" rtlCol="0">
            <a:spAutoFit/>
          </a:bodyPr>
          <a:lstStyle/>
          <a:p>
            <a:r>
              <a:rPr lang="en-US" sz="2000" b="1" u="sng" dirty="0" smtClean="0">
                <a:latin typeface="+mn-lt"/>
              </a:rPr>
              <a:t>Response:</a:t>
            </a:r>
            <a:endParaRPr lang="en-US" sz="2000" b="1" u="sng" dirty="0">
              <a:latin typeface="+mn-lt"/>
            </a:endParaRPr>
          </a:p>
          <a:p>
            <a:r>
              <a:rPr lang="en-US" sz="2000" strike="sngStrike" dirty="0" smtClean="0">
                <a:latin typeface="+mn-lt"/>
              </a:rPr>
              <a:t>Dependent </a:t>
            </a:r>
            <a:r>
              <a:rPr lang="en-US" sz="2000" strike="sngStrike" dirty="0">
                <a:latin typeface="+mn-lt"/>
              </a:rPr>
              <a:t>variable</a:t>
            </a:r>
          </a:p>
          <a:p>
            <a:r>
              <a:rPr lang="en-US" sz="2000" dirty="0" smtClean="0">
                <a:latin typeface="+mn-lt"/>
              </a:rPr>
              <a:t>Endogenous </a:t>
            </a:r>
            <a:r>
              <a:rPr lang="en-US" sz="2000" dirty="0">
                <a:latin typeface="+mn-lt"/>
              </a:rPr>
              <a:t>variable</a:t>
            </a:r>
          </a:p>
          <a:p>
            <a:r>
              <a:rPr lang="en-US" sz="2000" dirty="0" smtClean="0">
                <a:latin typeface="+mn-lt"/>
              </a:rPr>
              <a:t>Supervisor</a:t>
            </a:r>
          </a:p>
          <a:p>
            <a:r>
              <a:rPr lang="en-US" sz="2000" dirty="0" smtClean="0">
                <a:latin typeface="+mn-lt"/>
              </a:rPr>
              <a:t>Output</a:t>
            </a:r>
            <a:endParaRPr lang="en-US" sz="2000" dirty="0">
              <a:latin typeface="+mn-lt"/>
            </a:endParaRPr>
          </a:p>
        </p:txBody>
      </p:sp>
    </p:spTree>
    <p:extLst>
      <p:ext uri="{BB962C8B-B14F-4D97-AF65-F5344CB8AC3E}">
        <p14:creationId xmlns:p14="http://schemas.microsoft.com/office/powerpoint/2010/main" val="62040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Analysis Detour: Inference with Interactions</a:t>
            </a:r>
            <a:endParaRPr lang="en-US" dirty="0"/>
          </a:p>
        </p:txBody>
      </p:sp>
    </p:spTree>
    <p:extLst>
      <p:ext uri="{BB962C8B-B14F-4D97-AF65-F5344CB8AC3E}">
        <p14:creationId xmlns:p14="http://schemas.microsoft.com/office/powerpoint/2010/main" val="183993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for Interactions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Our investigation of the </a:t>
                </a:r>
                <a:r>
                  <a:rPr lang="en-US" smtClean="0"/>
                  <a:t>residuals </a:t>
                </a:r>
                <a:r>
                  <a:rPr lang="en-US" smtClean="0"/>
                  <a:t>indicates </a:t>
                </a:r>
                <a:r>
                  <a:rPr lang="en-US" dirty="0" smtClean="0"/>
                  <a:t>poor model fit for the interaction model:</a:t>
                </a:r>
              </a:p>
              <a:p>
                <a:endParaRPr lang="en-US" dirty="0"/>
              </a:p>
              <a:p>
                <a:endParaRPr lang="en-US" dirty="0" smtClean="0"/>
              </a:p>
              <a:p>
                <a:r>
                  <a:rPr lang="en-US" dirty="0" smtClean="0"/>
                  <a:t>However, it is a good opportunity to discuss inference for interactions</a:t>
                </a:r>
              </a:p>
              <a:p>
                <a:r>
                  <a:rPr lang="en-US" dirty="0" smtClean="0">
                    <a:solidFill>
                      <a:srgbClr val="FF0000"/>
                    </a:solidFill>
                  </a:rPr>
                  <a:t>As always, only attempt inference with a model that satisfies the assumptions</a:t>
                </a:r>
              </a:p>
              <a:p>
                <a:endParaRPr lang="en-US" dirty="0" smtClean="0"/>
              </a:p>
              <a:p>
                <a:r>
                  <a:rPr lang="en-US" dirty="0" smtClean="0"/>
                  <a:t>In this interaction model, there are two parameters for </a:t>
                </a:r>
                <a:r>
                  <a:rPr lang="en-US" dirty="0" err="1" smtClean="0"/>
                  <a:t>nBaths</a:t>
                </a:r>
                <a:r>
                  <a:rPr lang="en-US" dirty="0" smtClean="0"/>
                  <a:t>:</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oMath>
                </a14:m>
                <a:r>
                  <a:rPr lang="en-US" dirty="0" smtClean="0"/>
                  <a:t> for </a:t>
                </a:r>
                <a:r>
                  <a:rPr lang="en-US" dirty="0" err="1" smtClean="0"/>
                  <a:t>zipcode</a:t>
                </a:r>
                <a:r>
                  <a:rPr lang="en-US" dirty="0" smtClean="0"/>
                  <a:t> = 75224</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oMath>
                </a14:m>
                <a:r>
                  <a:rPr lang="en-US" dirty="0" smtClean="0"/>
                  <a:t> for </a:t>
                </a:r>
                <a:r>
                  <a:rPr lang="en-US" dirty="0" err="1"/>
                  <a:t>zipcode</a:t>
                </a:r>
                <a:r>
                  <a:rPr lang="en-US" dirty="0"/>
                  <a:t> = </a:t>
                </a:r>
                <a:r>
                  <a:rPr lang="en-US" dirty="0" smtClean="0"/>
                  <a:t>75225</a:t>
                </a:r>
                <a:endParaRPr lang="en-US" dirty="0"/>
              </a:p>
              <a:p>
                <a:r>
                  <a:rPr lang="en-US" dirty="0" smtClean="0"/>
                  <a:t>Inference for these parameters involves testing for linear combinations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733" t="-2041" b="-2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31</a:t>
            </a:fld>
            <a:endParaRPr lang="en-US"/>
          </a:p>
        </p:txBody>
      </p:sp>
      <mc:AlternateContent xmlns:mc="http://schemas.openxmlformats.org/markup-compatibility/2006" xmlns:a14="http://schemas.microsoft.com/office/drawing/2010/main">
        <mc:Choice Requires="a14">
          <p:sp>
            <p:nvSpPr>
              <p:cNvPr id="5" name="Rectangle 4"/>
              <p:cNvSpPr/>
              <p:nvPr/>
            </p:nvSpPr>
            <p:spPr>
              <a:xfrm>
                <a:off x="1013460" y="2438400"/>
                <a:ext cx="7978140"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i="1">
                              <a:solidFill>
                                <a:srgbClr val="0070C0"/>
                              </a:solidFill>
                              <a:latin typeface="Cambria Math" charset="0"/>
                              <a:ea typeface="Cambria Math" charset="0"/>
                              <a:cs typeface="Cambria Math" charset="0"/>
                            </a:rPr>
                          </m:ctrlPr>
                        </m:dPr>
                        <m:e>
                          <m:r>
                            <a:rPr lang="en-US" i="1">
                              <a:solidFill>
                                <a:srgbClr val="0070C0"/>
                              </a:solidFill>
                              <a:latin typeface="Cambria Math" charset="0"/>
                              <a:ea typeface="Cambria Math" charset="0"/>
                              <a:cs typeface="Cambria Math" charset="0"/>
                            </a:rPr>
                            <m:t>𝑠𝑎𝑙𝑒𝑃𝑟𝑖𝑐𝑒</m:t>
                          </m:r>
                        </m:e>
                        <m:e>
                          <m:sSup>
                            <m:sSupPr>
                              <m:ctrlPr>
                                <a:rPr lang="en-US" i="1">
                                  <a:solidFill>
                                    <a:srgbClr val="0070C0"/>
                                  </a:solidFill>
                                  <a:latin typeface="Cambria Math" charset="0"/>
                                  <a:ea typeface="Cambria Math" charset="0"/>
                                  <a:cs typeface="Cambria Math" charset="0"/>
                                </a:rPr>
                              </m:ctrlPr>
                            </m:sSupPr>
                            <m:e>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𝑛𝐵𝑎𝑡h𝑠</m:t>
                          </m:r>
                        </m:e>
                      </m:d>
                    </m:oMath>
                  </m:oMathPara>
                </a14:m>
                <a:endParaRPr lang="en-US" i="1" dirty="0" smtClean="0">
                  <a:solidFill>
                    <a:srgbClr val="0070C0"/>
                  </a:solidFill>
                  <a:latin typeface="Cambria Math" charset="0"/>
                  <a:ea typeface="Cambria Math" charset="0"/>
                  <a:cs typeface="Cambria Math" charset="0"/>
                </a:endParaRPr>
              </a:p>
              <a:p>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r>
                      <a:rPr lang="en-US" i="1">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a14:m>
                <a:r>
                  <a:rPr lang="en-US" dirty="0" smtClean="0">
                    <a:solidFill>
                      <a:srgbClr val="0070C0"/>
                    </a:solidFill>
                  </a:rPr>
                  <a:t> </a:t>
                </a:r>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5</m:t>
                        </m:r>
                      </m:sub>
                    </m:sSub>
                    <m:r>
                      <a:rPr lang="en-US" i="1">
                        <a:solidFill>
                          <a:srgbClr val="0070C0"/>
                        </a:solidFill>
                        <a:latin typeface="Cambria Math" charset="0"/>
                        <a:ea typeface="Cambria Math" charset="0"/>
                        <a:cs typeface="Cambria Math" charset="0"/>
                      </a:rPr>
                      <m:t>𝑛𝐵𝑎𝑡h𝑠</m:t>
                    </m:r>
                    <m:r>
                      <a:rPr lang="en-US" b="0" i="1" smtClean="0">
                        <a:solidFill>
                          <a:srgbClr val="0070C0"/>
                        </a:solidFill>
                        <a:latin typeface="Cambria Math" charset="0"/>
                        <a:ea typeface="Cambria Math" charset="0"/>
                        <a:cs typeface="Cambria Math" charset="0"/>
                      </a:rPr>
                      <m:t>∗</m:t>
                    </m:r>
                    <m:r>
                      <a:rPr lang="en-US" b="0" i="1" smtClean="0">
                        <a:solidFill>
                          <a:srgbClr val="0070C0"/>
                        </a:solidFill>
                        <a:latin typeface="Cambria Math" charset="0"/>
                        <a:ea typeface="Cambria Math" charset="0"/>
                        <a:cs typeface="Cambria Math" charset="0"/>
                      </a:rPr>
                      <m:t>𝑧𝑖𝑝𝑐𝑜𝑑𝑒</m:t>
                    </m:r>
                  </m:oMath>
                </a14:m>
                <a:endParaRPr lang="en-US"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13460" y="2438400"/>
                <a:ext cx="7978140" cy="646331"/>
              </a:xfrm>
              <a:prstGeom prst="rect">
                <a:avLst/>
              </a:prstGeom>
              <a:blipFill rotWithShape="0">
                <a:blip r:embed="rId3"/>
                <a:stretch>
                  <a:fillRect t="-13208" b="-68868"/>
                </a:stretch>
              </a:blipFill>
            </p:spPr>
            <p:txBody>
              <a:bodyPr/>
              <a:lstStyle/>
              <a:p>
                <a:r>
                  <a:rPr lang="en-US">
                    <a:noFill/>
                  </a:rPr>
                  <a:t> </a:t>
                </a:r>
              </a:p>
            </p:txBody>
          </p:sp>
        </mc:Fallback>
      </mc:AlternateContent>
    </p:spTree>
    <p:extLst>
      <p:ext uri="{BB962C8B-B14F-4D97-AF65-F5344CB8AC3E}">
        <p14:creationId xmlns:p14="http://schemas.microsoft.com/office/powerpoint/2010/main" val="1892642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Interactions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168641" cy="4478866"/>
              </a:xfrm>
            </p:spPr>
            <p:txBody>
              <a:bodyPr/>
              <a:lstStyle/>
              <a:p>
                <a:r>
                  <a:rPr lang="en-US" dirty="0" smtClean="0"/>
                  <a:t>We’ve already discussed a </a:t>
                </a:r>
                <a:r>
                  <a:rPr lang="en-US" b="1" dirty="0" smtClean="0"/>
                  <a:t>test</a:t>
                </a:r>
                <a:r>
                  <a:rPr lang="en-US" dirty="0" smtClean="0"/>
                  <a:t> for the interaction of </a:t>
                </a:r>
                <a:r>
                  <a:rPr lang="en-US" dirty="0" err="1" smtClean="0"/>
                  <a:t>nBathrooms</a:t>
                </a:r>
                <a:r>
                  <a:rPr lang="en-US" dirty="0" smtClean="0"/>
                  <a:t> and </a:t>
                </a:r>
                <a:r>
                  <a:rPr lang="en-US" dirty="0" err="1" smtClean="0"/>
                  <a:t>zipcode</a:t>
                </a:r>
                <a:endParaRPr lang="en-US" dirty="0" smtClean="0"/>
              </a:p>
              <a:p>
                <a:endParaRPr lang="en-US" dirty="0"/>
              </a:p>
              <a:p>
                <a:endParaRPr lang="en-US" dirty="0" smtClean="0"/>
              </a:p>
              <a:p>
                <a:endParaRPr lang="en-US" dirty="0"/>
              </a:p>
              <a:p>
                <a:endParaRPr lang="en-US" dirty="0" smtClean="0"/>
              </a:p>
              <a:p>
                <a:r>
                  <a:rPr lang="en-US" dirty="0" smtClean="0"/>
                  <a:t>We can find a confidence interval for </a:t>
                </a:r>
                <a:r>
                  <a:rPr lang="en-US" dirty="0" err="1" smtClean="0"/>
                  <a:t>nBathrooms</a:t>
                </a:r>
                <a:r>
                  <a:rPr lang="en-US" dirty="0" smtClean="0"/>
                  <a:t> when </a:t>
                </a:r>
                <a:r>
                  <a:rPr lang="en-US" dirty="0" err="1" smtClean="0"/>
                  <a:t>zipcode</a:t>
                </a:r>
                <a:r>
                  <a:rPr lang="en-US" dirty="0" smtClean="0"/>
                  <a:t> = 75224 on the default output (the parameter is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a14:m>
                <a:endParaRPr lang="en-US" b="0" dirty="0" smtClean="0">
                  <a:ea typeface="Cambria Math" charset="0"/>
                  <a:cs typeface="Cambria Math" charset="0"/>
                </a:endParaRPr>
              </a:p>
              <a:p>
                <a:r>
                  <a:rPr lang="en-US" dirty="0" smtClean="0"/>
                  <a:t>However, </a:t>
                </a:r>
                <a:r>
                  <a:rPr lang="en-US" dirty="0"/>
                  <a:t>a confidence interval for </a:t>
                </a:r>
                <a:r>
                  <a:rPr lang="en-US" dirty="0" err="1"/>
                  <a:t>nBathrooms</a:t>
                </a:r>
                <a:r>
                  <a:rPr lang="en-US" dirty="0"/>
                  <a:t> when </a:t>
                </a:r>
                <a:r>
                  <a:rPr lang="en-US" dirty="0" err="1"/>
                  <a:t>zipcode</a:t>
                </a:r>
                <a:r>
                  <a:rPr lang="en-US" dirty="0"/>
                  <a:t> = </a:t>
                </a:r>
                <a:r>
                  <a:rPr lang="en-US" dirty="0" smtClean="0"/>
                  <a:t>75225 requires more work (the parameter is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oMath>
                </a14:m>
                <a:r>
                  <a:rPr lang="en-US" dirty="0" smtClean="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168641" cy="4478866"/>
              </a:xfrm>
              <a:blipFill rotWithShape="0">
                <a:blip r:embed="rId2"/>
                <a:stretch>
                  <a:fillRect l="-746" t="-1497" r="-7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33600"/>
            <a:ext cx="5335271" cy="1815552"/>
          </a:xfrm>
          <a:prstGeom prst="rect">
            <a:avLst/>
          </a:prstGeom>
        </p:spPr>
      </p:pic>
      <p:cxnSp>
        <p:nvCxnSpPr>
          <p:cNvPr id="7" name="Straight Arrow Connector 6"/>
          <p:cNvCxnSpPr/>
          <p:nvPr/>
        </p:nvCxnSpPr>
        <p:spPr>
          <a:xfrm flipH="1">
            <a:off x="5791200" y="2209800"/>
            <a:ext cx="182880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324600" y="3505200"/>
            <a:ext cx="204216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927216" y="3527214"/>
            <a:ext cx="1439544" cy="663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9000" y="2353270"/>
            <a:ext cx="1904999" cy="1692771"/>
          </a:xfrm>
          <a:prstGeom prst="rect">
            <a:avLst/>
          </a:prstGeom>
          <a:noFill/>
        </p:spPr>
        <p:txBody>
          <a:bodyPr wrap="square" rtlCol="0">
            <a:spAutoFit/>
          </a:bodyPr>
          <a:lstStyle/>
          <a:p>
            <a:r>
              <a:rPr lang="en-US" sz="1300" dirty="0" smtClean="0"/>
              <a:t>When the categorical variable has more than two levels, we need to do an “extra sums of squares </a:t>
            </a:r>
            <a:r>
              <a:rPr lang="en-US" sz="1300" dirty="0"/>
              <a:t>F </a:t>
            </a:r>
            <a:r>
              <a:rPr lang="en-US" sz="1300" dirty="0" smtClean="0"/>
              <a:t>test” </a:t>
            </a:r>
          </a:p>
          <a:p>
            <a:r>
              <a:rPr lang="en-US" sz="1300" dirty="0" smtClean="0"/>
              <a:t>(Chapter 10.3.2 </a:t>
            </a:r>
            <a:r>
              <a:rPr lang="en-US" sz="1300" dirty="0"/>
              <a:t>in </a:t>
            </a:r>
            <a:r>
              <a:rPr lang="en-US" sz="1300" dirty="0" smtClean="0"/>
              <a:t>book and the next set of lecture notes)</a:t>
            </a:r>
            <a:endParaRPr lang="en-US" sz="1300" dirty="0"/>
          </a:p>
        </p:txBody>
      </p:sp>
    </p:spTree>
    <p:extLst>
      <p:ext uri="{BB962C8B-B14F-4D97-AF65-F5344CB8AC3E}">
        <p14:creationId xmlns:p14="http://schemas.microsoft.com/office/powerpoint/2010/main" val="187088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a:t>
            </a:r>
            <a:r>
              <a:rPr lang="en-US" dirty="0" smtClean="0"/>
              <a:t>Interactions: Linear Combinations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752600"/>
                <a:ext cx="7543801" cy="4023360"/>
              </a:xfrm>
            </p:spPr>
            <p:txBody>
              <a:bodyPr/>
              <a:lstStyle/>
              <a:p>
                <a:r>
                  <a:rPr lang="en-US" dirty="0" smtClean="0"/>
                  <a:t>Looking at the model:</a:t>
                </a:r>
              </a:p>
              <a:p>
                <a:endParaRPr lang="en-US" dirty="0"/>
              </a:p>
              <a:p>
                <a:r>
                  <a:rPr lang="en-US" dirty="0" smtClean="0"/>
                  <a:t>We see </a:t>
                </a:r>
                <a:r>
                  <a:rPr lang="en-US" dirty="0" smtClean="0"/>
                  <a:t>that:</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oMath>
                </a14:m>
                <a:endParaRPr lang="en-US" dirty="0" smtClean="0"/>
              </a:p>
              <a:p>
                <a:r>
                  <a:rPr lang="en-US" dirty="0" smtClean="0"/>
                  <a:t>Hence, we can do inference about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oMath>
                </a14:m>
                <a:r>
                  <a:rPr lang="en-US" dirty="0" smtClean="0"/>
                  <a:t> via a linear combination</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752600"/>
                <a:ext cx="7543801" cy="4023360"/>
              </a:xfrm>
              <a:blipFill rotWithShape="0">
                <a:blip r:embed="rId2"/>
                <a:stretch>
                  <a:fillRect l="-808" t="-1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mc:AlternateContent xmlns:mc="http://schemas.openxmlformats.org/markup-compatibility/2006" xmlns:a14="http://schemas.microsoft.com/office/drawing/2010/main">
        <mc:Choice Requires="a14">
          <p:sp>
            <p:nvSpPr>
              <p:cNvPr id="5" name="Rectangle 4"/>
              <p:cNvSpPr/>
              <p:nvPr/>
            </p:nvSpPr>
            <p:spPr>
              <a:xfrm>
                <a:off x="3345353" y="1781464"/>
                <a:ext cx="4572000" cy="921663"/>
              </a:xfrm>
              <a:prstGeom prst="rect">
                <a:avLst/>
              </a:prstGeom>
            </p:spPr>
            <p:txBody>
              <a:bodyPr>
                <a:spAutoFit/>
              </a:bodyPr>
              <a:lstStyle/>
              <a:p>
                <a14:m>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i="1">
                            <a:solidFill>
                              <a:srgbClr val="0070C0"/>
                            </a:solidFill>
                            <a:latin typeface="Cambria Math" charset="0"/>
                            <a:ea typeface="Cambria Math" charset="0"/>
                            <a:cs typeface="Cambria Math" charset="0"/>
                          </a:rPr>
                        </m:ctrlPr>
                      </m:dPr>
                      <m:e>
                        <m:r>
                          <a:rPr lang="en-US" i="1">
                            <a:solidFill>
                              <a:srgbClr val="0070C0"/>
                            </a:solidFill>
                            <a:latin typeface="Cambria Math" charset="0"/>
                            <a:ea typeface="Cambria Math" charset="0"/>
                            <a:cs typeface="Cambria Math" charset="0"/>
                          </a:rPr>
                          <m:t>𝑠𝑎𝑙𝑒𝑃𝑟𝑖𝑐𝑒</m:t>
                        </m:r>
                      </m:e>
                      <m:e>
                        <m:sSup>
                          <m:sSupPr>
                            <m:ctrlPr>
                              <a:rPr lang="en-US" i="1">
                                <a:solidFill>
                                  <a:srgbClr val="0070C0"/>
                                </a:solidFill>
                                <a:latin typeface="Cambria Math" charset="0"/>
                                <a:ea typeface="Cambria Math" charset="0"/>
                                <a:cs typeface="Cambria Math" charset="0"/>
                              </a:rPr>
                            </m:ctrlPr>
                          </m:sSupPr>
                          <m:e>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𝑛𝐵𝑎𝑡h𝑠</m:t>
                        </m:r>
                      </m:e>
                    </m:d>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r>
                      <a:rPr lang="en-US" i="1">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a14:m>
                <a:r>
                  <a:rPr lang="en-US" dirty="0">
                    <a:solidFill>
                      <a:srgbClr val="0070C0"/>
                    </a:solidFill>
                  </a:rPr>
                  <a:t> </a:t>
                </a:r>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5</m:t>
                        </m:r>
                      </m:sub>
                    </m:sSub>
                    <m:r>
                      <a:rPr lang="en-US" i="1">
                        <a:solidFill>
                          <a:srgbClr val="0070C0"/>
                        </a:solidFill>
                        <a:latin typeface="Cambria Math" charset="0"/>
                        <a:ea typeface="Cambria Math" charset="0"/>
                        <a:cs typeface="Cambria Math" charset="0"/>
                      </a:rPr>
                      <m:t>𝑛𝐵𝑎𝑡h𝑠</m:t>
                    </m:r>
                    <m:r>
                      <a:rPr lang="en-US" i="1">
                        <a:solidFill>
                          <a:srgbClr val="0070C0"/>
                        </a:solidFill>
                        <a:latin typeface="Cambria Math" charset="0"/>
                        <a:ea typeface="Cambria Math" charset="0"/>
                        <a:cs typeface="Cambria Math" charset="0"/>
                      </a:rPr>
                      <m:t>∗</m:t>
                    </m:r>
                    <m:r>
                      <a:rPr lang="en-US" i="1">
                        <a:solidFill>
                          <a:srgbClr val="0070C0"/>
                        </a:solidFill>
                        <a:latin typeface="Cambria Math" charset="0"/>
                        <a:ea typeface="Cambria Math" charset="0"/>
                        <a:cs typeface="Cambria Math" charset="0"/>
                      </a:rPr>
                      <m:t>𝑧𝑖𝑝𝑐𝑜𝑑𝑒</m:t>
                    </m:r>
                  </m:oMath>
                </a14:m>
                <a:endParaRPr lang="en-US"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45353" y="1781464"/>
                <a:ext cx="4572000" cy="921663"/>
              </a:xfrm>
              <a:prstGeom prst="rect">
                <a:avLst/>
              </a:prstGeom>
              <a:blipFill rotWithShape="0">
                <a:blip r:embed="rId3"/>
                <a:stretch>
                  <a:fillRect l="-400" r="-9733" b="-48344"/>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34" y="3476148"/>
            <a:ext cx="9044941" cy="8195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681" y="4079668"/>
            <a:ext cx="5892800" cy="635000"/>
          </a:xfrm>
          <a:prstGeom prst="rect">
            <a:avLst/>
          </a:prstGeom>
        </p:spPr>
      </p:pic>
      <p:pic>
        <p:nvPicPr>
          <p:cNvPr id="8" name="Content Placeholder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623" y="4702105"/>
            <a:ext cx="4767943" cy="1622495"/>
          </a:xfrm>
          <a:prstGeom prst="rect">
            <a:avLst/>
          </a:prstGeom>
        </p:spPr>
      </p:pic>
      <p:sp>
        <p:nvSpPr>
          <p:cNvPr id="9" name="Frame 8"/>
          <p:cNvSpPr/>
          <p:nvPr/>
        </p:nvSpPr>
        <p:spPr>
          <a:xfrm>
            <a:off x="6085023" y="4441914"/>
            <a:ext cx="1521458" cy="26019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56458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8092440" cy="3566160"/>
          </a:xfrm>
        </p:spPr>
        <p:txBody>
          <a:bodyPr>
            <a:normAutofit fontScale="90000"/>
          </a:bodyPr>
          <a:lstStyle/>
          <a:p>
            <a:r>
              <a:rPr lang="en-US" dirty="0" smtClean="0"/>
              <a:t>Return to Regular Analysis</a:t>
            </a:r>
            <a:r>
              <a:rPr lang="en-US" smtClean="0"/>
              <a:t>: Transformed </a:t>
            </a:r>
            <a:r>
              <a:rPr lang="en-US" dirty="0" smtClean="0"/>
              <a:t>Response</a:t>
            </a:r>
            <a:endParaRPr lang="en-US" dirty="0"/>
          </a:p>
        </p:txBody>
      </p:sp>
    </p:spTree>
    <p:extLst>
      <p:ext uri="{BB962C8B-B14F-4D97-AF65-F5344CB8AC3E}">
        <p14:creationId xmlns:p14="http://schemas.microsoft.com/office/powerpoint/2010/main" val="484345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Considering a Log Transformation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70603"/>
            <a:ext cx="5962765" cy="453390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600" y="4114800"/>
            <a:ext cx="4624251" cy="1219200"/>
          </a:xfrm>
        </p:spPr>
      </p:pic>
      <p:cxnSp>
        <p:nvCxnSpPr>
          <p:cNvPr id="8" name="Straight Arrow Connector 7"/>
          <p:cNvCxnSpPr/>
          <p:nvPr/>
        </p:nvCxnSpPr>
        <p:spPr>
          <a:xfrm flipH="1">
            <a:off x="1600200" y="2819400"/>
            <a:ext cx="45720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19200" y="2102816"/>
            <a:ext cx="2362200" cy="646331"/>
          </a:xfrm>
          <a:prstGeom prst="rect">
            <a:avLst/>
          </a:prstGeom>
          <a:noFill/>
        </p:spPr>
        <p:txBody>
          <a:bodyPr wrap="square" rtlCol="0">
            <a:spAutoFit/>
          </a:bodyPr>
          <a:lstStyle/>
          <a:p>
            <a:r>
              <a:rPr lang="en-US" dirty="0" smtClean="0"/>
              <a:t>Small values tend </a:t>
            </a:r>
            <a:r>
              <a:rPr lang="en-US" smtClean="0"/>
              <a:t>to ”spread out”</a:t>
            </a:r>
            <a:endParaRPr lang="en-US" dirty="0"/>
          </a:p>
        </p:txBody>
      </p:sp>
      <p:sp>
        <p:nvSpPr>
          <p:cNvPr id="10" name="TextBox 9"/>
          <p:cNvSpPr txBox="1"/>
          <p:nvPr/>
        </p:nvSpPr>
        <p:spPr>
          <a:xfrm>
            <a:off x="5867400" y="2279749"/>
            <a:ext cx="2362200" cy="646331"/>
          </a:xfrm>
          <a:prstGeom prst="rect">
            <a:avLst/>
          </a:prstGeom>
          <a:noFill/>
        </p:spPr>
        <p:txBody>
          <a:bodyPr wrap="square" rtlCol="0">
            <a:spAutoFit/>
          </a:bodyPr>
          <a:lstStyle/>
          <a:p>
            <a:r>
              <a:rPr lang="en-US" dirty="0" smtClean="0"/>
              <a:t>Larger values tend to “compress together”</a:t>
            </a:r>
            <a:endParaRPr lang="en-US" dirty="0"/>
          </a:p>
        </p:txBody>
      </p:sp>
      <p:cxnSp>
        <p:nvCxnSpPr>
          <p:cNvPr id="11" name="Straight Arrow Connector 10"/>
          <p:cNvCxnSpPr/>
          <p:nvPr/>
        </p:nvCxnSpPr>
        <p:spPr>
          <a:xfrm flipH="1" flipV="1">
            <a:off x="5638800" y="2514600"/>
            <a:ext cx="228600" cy="5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967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Transformed Response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360" y="2743200"/>
            <a:ext cx="5969000" cy="2095500"/>
          </a:xfrm>
          <a:prstGeom prst="rect">
            <a:avLst/>
          </a:prstGeom>
        </p:spPr>
      </p:pic>
      <p:pic>
        <p:nvPicPr>
          <p:cNvPr id="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919966"/>
            <a:ext cx="8991600" cy="936143"/>
          </a:xfrm>
          <a:prstGeom prst="rect">
            <a:avLst/>
          </a:prstGeom>
        </p:spPr>
      </p:pic>
      <p:cxnSp>
        <p:nvCxnSpPr>
          <p:cNvPr id="10" name="Straight Arrow Connector 9"/>
          <p:cNvCxnSpPr/>
          <p:nvPr/>
        </p:nvCxnSpPr>
        <p:spPr>
          <a:xfrm flipV="1">
            <a:off x="4953000" y="4495800"/>
            <a:ext cx="838200" cy="85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13050" y="5348211"/>
            <a:ext cx="4730750" cy="923330"/>
          </a:xfrm>
          <a:prstGeom prst="rect">
            <a:avLst/>
          </a:prstGeom>
          <a:noFill/>
        </p:spPr>
        <p:txBody>
          <a:bodyPr wrap="square" rtlCol="0">
            <a:spAutoFit/>
          </a:bodyPr>
          <a:lstStyle/>
          <a:p>
            <a:r>
              <a:rPr lang="en-US" dirty="0" smtClean="0"/>
              <a:t>No evidence for a nonzero interaction term.  We should consider a simpler model without an interaction</a:t>
            </a:r>
            <a:endParaRPr lang="en-US" dirty="0"/>
          </a:p>
        </p:txBody>
      </p:sp>
    </p:spTree>
    <p:extLst>
      <p:ext uri="{BB962C8B-B14F-4D97-AF65-F5344CB8AC3E}">
        <p14:creationId xmlns:p14="http://schemas.microsoft.com/office/powerpoint/2010/main" val="356477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Transformed </a:t>
            </a:r>
            <a:r>
              <a:rPr lang="en-US" dirty="0" smtClean="0"/>
              <a:t>Response: Remove Interaction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8793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360" y="2838076"/>
            <a:ext cx="6330553" cy="1981200"/>
          </a:xfrm>
          <a:prstGeom prst="rect">
            <a:avLst/>
          </a:prstGeom>
        </p:spPr>
      </p:pic>
    </p:spTree>
    <p:extLst>
      <p:ext uri="{BB962C8B-B14F-4D97-AF65-F5344CB8AC3E}">
        <p14:creationId xmlns:p14="http://schemas.microsoft.com/office/powerpoint/2010/main" val="1961158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Re-Checking the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68475"/>
            <a:ext cx="4538500" cy="4556125"/>
          </a:xfrm>
        </p:spPr>
      </p:pic>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900" y="2368732"/>
            <a:ext cx="4458816" cy="3346268"/>
          </a:xfrm>
          <a:prstGeom prst="rect">
            <a:avLst/>
          </a:prstGeom>
        </p:spPr>
      </p:pic>
    </p:spTree>
    <p:extLst>
      <p:ext uri="{BB962C8B-B14F-4D97-AF65-F5344CB8AC3E}">
        <p14:creationId xmlns:p14="http://schemas.microsoft.com/office/powerpoint/2010/main" val="13333415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Last Look at Fitted Values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788751"/>
            <a:ext cx="6035303" cy="453584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2300" y="4343400"/>
            <a:ext cx="5981700" cy="1206500"/>
          </a:xfrm>
        </p:spPr>
      </p:pic>
    </p:spTree>
    <p:extLst>
      <p:ext uri="{BB962C8B-B14F-4D97-AF65-F5344CB8AC3E}">
        <p14:creationId xmlns:p14="http://schemas.microsoft.com/office/powerpoint/2010/main" val="6236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for the Mean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lnSpcReduction="10000"/>
              </a:bodyPr>
              <a:lstStyle/>
              <a:p>
                <a:pPr>
                  <a:buFont typeface="Arial" charset="0"/>
                  <a:buChar char="•"/>
                </a:pPr>
                <a14:m>
                  <m:oMath xmlns:m="http://schemas.openxmlformats.org/officeDocument/2006/math">
                    <m:r>
                      <a:rPr lang="en-US" b="0" i="1" smtClean="0">
                        <a:latin typeface="Cambria Math" charset="0"/>
                      </a:rPr>
                      <m:t> </m:t>
                    </m:r>
                    <m:r>
                      <a:rPr lang="en-US" b="0" i="1" smtClean="0">
                        <a:latin typeface="Cambria Math" charset="0"/>
                      </a:rPr>
                      <m:t>𝑌</m:t>
                    </m:r>
                  </m:oMath>
                </a14:m>
                <a:r>
                  <a:rPr lang="en-US" dirty="0" smtClean="0"/>
                  <a:t> is the response variable</a:t>
                </a:r>
              </a:p>
              <a:p>
                <a:pPr>
                  <a:buFont typeface="Arial" charset="0"/>
                  <a:buChar char="•"/>
                </a:pPr>
                <a:r>
                  <a:rPr lang="en-US" b="0" dirty="0" smtClean="0"/>
                  <a: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i="1">
                            <a:latin typeface="Cambria Math" charset="0"/>
                          </a:rPr>
                        </m:ctrlPr>
                      </m:sSubPr>
                      <m:e>
                        <m:r>
                          <a:rPr lang="en-US" b="0" i="1" smtClean="0">
                            <a:latin typeface="Cambria Math" charset="0"/>
                          </a:rPr>
                          <m:t>𝑥</m:t>
                        </m:r>
                      </m:e>
                      <m:sub>
                        <m:r>
                          <a:rPr lang="en-US" b="0" i="1" smtClean="0">
                            <a:latin typeface="Cambria Math" charset="0"/>
                          </a:rPr>
                          <m:t>𝑝</m:t>
                        </m:r>
                      </m:sub>
                    </m:sSub>
                  </m:oMath>
                </a14:m>
                <a:r>
                  <a:rPr lang="en-US" dirty="0" smtClean="0"/>
                  <a:t> are the explanatory variables</a:t>
                </a:r>
              </a:p>
              <a:p>
                <a:pPr>
                  <a:buFont typeface="Arial" charset="0"/>
                  <a:buChar char="•"/>
                </a:pPr>
                <a:r>
                  <a:rPr lang="en-US" b="0" dirty="0" smtClean="0">
                    <a:ea typeface="Cambria Math" charset="0"/>
                    <a:cs typeface="Cambria Math" charset="0"/>
                  </a:rPr>
                  <a:t> </a:t>
                </a:r>
                <a14:m>
                  <m:oMath xmlns:m="http://schemas.openxmlformats.org/officeDocument/2006/math">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𝑌</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𝑋</m:t>
                    </m:r>
                    <m:r>
                      <a:rPr lang="en-US" b="0" i="1" smtClean="0">
                        <a:latin typeface="Cambria Math" charset="0"/>
                        <a:ea typeface="Cambria Math" charset="0"/>
                        <a:cs typeface="Cambria Math" charset="0"/>
                      </a:rPr>
                      <m:t>}</m:t>
                    </m:r>
                  </m:oMath>
                </a14:m>
                <a:r>
                  <a:rPr lang="en-US" dirty="0" smtClean="0"/>
                  <a:t> is the “mean of </a:t>
                </a:r>
                <a14:m>
                  <m:oMath xmlns:m="http://schemas.openxmlformats.org/officeDocument/2006/math">
                    <m:r>
                      <a:rPr lang="en-US" i="1">
                        <a:latin typeface="Cambria Math" charset="0"/>
                      </a:rPr>
                      <m:t>𝑌</m:t>
                    </m:r>
                  </m:oMath>
                </a14:m>
                <a:r>
                  <a:rPr lang="en-US" dirty="0" smtClean="0"/>
                  <a:t> as a function of </a:t>
                </a:r>
                <a14:m>
                  <m:oMath xmlns:m="http://schemas.openxmlformats.org/officeDocument/2006/math">
                    <m:r>
                      <m:rPr>
                        <m:sty m:val="p"/>
                      </m:rPr>
                      <a:rPr lang="en-US" b="0" i="0" smtClean="0">
                        <a:latin typeface="Cambria Math" charset="0"/>
                      </a:rPr>
                      <m:t>X</m:t>
                    </m:r>
                    <m:r>
                      <a:rPr lang="en-US" b="0" i="0" smtClean="0">
                        <a:latin typeface="Cambria Math" charset="0"/>
                      </a:rPr>
                      <m:t>=(</m:t>
                    </m:r>
                    <m:sSub>
                      <m:sSubPr>
                        <m:ctrlPr>
                          <a:rPr lang="en-US" i="1">
                            <a:latin typeface="Cambria Math" charset="0"/>
                          </a:rPr>
                        </m:ctrlPr>
                      </m:sSubPr>
                      <m:e>
                        <m:r>
                          <a:rPr lang="en-US" b="0" i="1" smtClean="0">
                            <a:latin typeface="Cambria Math" charset="0"/>
                          </a:rPr>
                          <m:t>𝑥</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𝑥</m:t>
                        </m:r>
                      </m:e>
                      <m:sub>
                        <m:r>
                          <a:rPr lang="en-US" i="1">
                            <a:latin typeface="Cambria Math" charset="0"/>
                          </a:rPr>
                          <m:t>𝑝</m:t>
                        </m:r>
                      </m:sub>
                    </m:sSub>
                    <m:r>
                      <a:rPr lang="en-US" b="0" i="1" smtClean="0">
                        <a:latin typeface="Cambria Math" charset="0"/>
                      </a:rPr>
                      <m:t>)</m:t>
                    </m:r>
                  </m:oMath>
                </a14:m>
                <a:r>
                  <a:rPr lang="en-US" dirty="0" smtClean="0"/>
                  <a:t>”</a:t>
                </a:r>
                <a:endParaRPr lang="en-US" dirty="0"/>
              </a:p>
              <a:p>
                <a:r>
                  <a:rPr lang="en-US" dirty="0" smtClean="0"/>
                  <a:t>This </a:t>
                </a:r>
                <a:r>
                  <a:rPr lang="en-US" dirty="0" smtClean="0"/>
                  <a:t>gets </a:t>
                </a:r>
                <a:r>
                  <a:rPr lang="en-US" dirty="0" smtClean="0"/>
                  <a:t>estimated </a:t>
                </a:r>
                <a:r>
                  <a:rPr lang="en-US" dirty="0" smtClean="0"/>
                  <a:t>from </a:t>
                </a:r>
                <a:r>
                  <a:rPr lang="en-US" dirty="0" smtClean="0"/>
                  <a:t>data:</a:t>
                </a:r>
              </a:p>
              <a:p>
                <a:r>
                  <a:rPr lang="en-US" dirty="0" smtClean="0"/>
                  <a:t>(</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b="0" i="1" smtClean="0">
                            <a:latin typeface="Cambria Math" charset="0"/>
                          </a:rPr>
                          <m:t>𝑌</m:t>
                        </m:r>
                      </m:e>
                      <m:sub>
                        <m:r>
                          <a:rPr lang="en-US" i="1">
                            <a:latin typeface="Cambria Math" charset="0"/>
                          </a:rPr>
                          <m:t>1</m:t>
                        </m:r>
                      </m:sub>
                    </m:sSub>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a:t>,</a:t>
                </a:r>
                <a:r>
                  <a:rPr lang="en-US" dirty="0"/>
                  <a:t> </a:t>
                </a:r>
                <a14:m>
                  <m:oMath xmlns:m="http://schemas.openxmlformats.org/officeDocument/2006/math">
                    <m:sSub>
                      <m:sSubPr>
                        <m:ctrlPr>
                          <a:rPr lang="en-US" i="1">
                            <a:latin typeface="Cambria Math" charset="0"/>
                          </a:rPr>
                        </m:ctrlPr>
                      </m:sSubPr>
                      <m:e>
                        <m:r>
                          <a:rPr lang="en-US" i="1">
                            <a:latin typeface="Cambria Math" charset="0"/>
                          </a:rPr>
                          <m:t>𝑌</m:t>
                        </m:r>
                      </m:e>
                      <m:sub>
                        <m:r>
                          <a:rPr lang="en-US" b="0" i="1" smtClean="0">
                            <a:latin typeface="Cambria Math" charset="0"/>
                          </a:rPr>
                          <m:t>2</m:t>
                        </m:r>
                      </m:sub>
                    </m:sSub>
                  </m:oMath>
                </a14:m>
                <a:r>
                  <a:rPr lang="en-US" dirty="0" smtClean="0"/>
                  <a:t>), </a:t>
                </a:r>
                <a:r>
                  <a:rPr lang="is-IS" dirty="0" smtClean="0"/>
                  <a:t>…, </a:t>
                </a:r>
                <a:r>
                  <a:rPr lang="en-US" dirty="0" smtClean="0"/>
                  <a:t>(</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𝑛</m:t>
                        </m:r>
                      </m:sub>
                    </m:sSub>
                  </m:oMath>
                </a14:m>
                <a:r>
                  <a:rPr lang="en-US" dirty="0"/>
                  <a:t>,</a:t>
                </a:r>
                <a:r>
                  <a:rPr lang="en-US" dirty="0"/>
                  <a:t> </a:t>
                </a:r>
                <a14:m>
                  <m:oMath xmlns:m="http://schemas.openxmlformats.org/officeDocument/2006/math">
                    <m:sSub>
                      <m:sSubPr>
                        <m:ctrlPr>
                          <a:rPr lang="en-US" i="1">
                            <a:latin typeface="Cambria Math" charset="0"/>
                          </a:rPr>
                        </m:ctrlPr>
                      </m:sSubPr>
                      <m:e>
                        <m:r>
                          <a:rPr lang="en-US" i="1">
                            <a:latin typeface="Cambria Math" charset="0"/>
                          </a:rPr>
                          <m:t>𝑌</m:t>
                        </m:r>
                      </m:e>
                      <m:sub>
                        <m:r>
                          <a:rPr lang="en-US" b="0" i="1" smtClean="0">
                            <a:latin typeface="Cambria Math" charset="0"/>
                          </a:rPr>
                          <m:t>𝑛</m:t>
                        </m:r>
                      </m:sub>
                    </m:sSub>
                  </m:oMath>
                </a14:m>
                <a:r>
                  <a:rPr lang="en-US" dirty="0" smtClean="0"/>
                  <a:t>)</a:t>
                </a:r>
                <a:endParaRPr lang="en-US" dirty="0" smtClean="0"/>
              </a:p>
              <a:p>
                <a:r>
                  <a:rPr lang="en-US" dirty="0" smtClean="0"/>
                  <a:t> </a:t>
                </a:r>
                <a:r>
                  <a:rPr lang="en-US" dirty="0" smtClean="0"/>
                  <a:t>via solving for the “least squares” solution:</a:t>
                </a:r>
              </a:p>
              <a:p>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𝜇</m:t>
                        </m:r>
                      </m:e>
                    </m:acc>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1" smtClean="0">
                        <a:latin typeface="Cambria Math" charset="0"/>
                        <a:ea typeface="Cambria Math" charset="0"/>
                        <a:cs typeface="Cambria Math" charset="0"/>
                      </a:rPr>
                      <m:t>=</m:t>
                    </m:r>
                  </m:oMath>
                </a14:m>
                <a:r>
                  <a:rPr lang="en-US" dirty="0" smtClean="0"/>
                  <a:t> minimizer</a:t>
                </a:r>
                <a14:m>
                  <m:oMath xmlns:m="http://schemas.openxmlformats.org/officeDocument/2006/math">
                    <m:r>
                      <a:rPr lang="en-US" b="0" i="1" dirty="0" smtClean="0">
                        <a:latin typeface="Cambria Math" charset="0"/>
                      </a:rPr>
                      <m:t>(</m:t>
                    </m:r>
                    <m:nary>
                      <m:naryPr>
                        <m:chr m:val="∑"/>
                        <m:ctrlPr>
                          <a:rPr lang="is-IS" i="1" smtClean="0">
                            <a:latin typeface="Cambria Math" charset="0"/>
                            <a:ea typeface="Cambria Math" charset="0"/>
                            <a:cs typeface="Cambria Math" charset="0"/>
                          </a:rPr>
                        </m:ctrlPr>
                      </m:naryPr>
                      <m:sub>
                        <m:r>
                          <a:rPr lang="en-US" b="0" i="1" smtClean="0">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b="0" i="1" smtClean="0">
                            <a:latin typeface="Cambria Math" charset="0"/>
                            <a:ea typeface="Cambria Math" charset="0"/>
                            <a:cs typeface="Cambria Math" charset="0"/>
                          </a:rPr>
                          <m:t>𝑛</m:t>
                        </m:r>
                      </m:sup>
                      <m:e>
                        <m:sSup>
                          <m:sSupPr>
                            <m:ctrlPr>
                              <a:rPr lang="en-US" i="1">
                                <a:latin typeface="Cambria Math" charset="0"/>
                              </a:rPr>
                            </m:ctrlPr>
                          </m:sSupPr>
                          <m:e>
                            <m:d>
                              <m:dPr>
                                <m:ctrlPr>
                                  <a:rPr lang="en-US"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𝑌</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𝑌</m:t>
                                        </m:r>
                                      </m:e>
                                      <m:sub>
                                        <m:r>
                                          <a:rPr lang="en-US" i="1">
                                            <a:latin typeface="Cambria Math" charset="0"/>
                                            <a:ea typeface="Cambria Math" charset="0"/>
                                            <a:cs typeface="Cambria Math" charset="0"/>
                                          </a:rPr>
                                          <m:t>𝑖</m:t>
                                        </m:r>
                                      </m:sub>
                                    </m:sSub>
                                  </m:e>
                                  <m:e>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e>
                                </m:d>
                              </m:e>
                            </m:d>
                          </m:e>
                          <m:sup>
                            <m:r>
                              <a:rPr lang="en-US" i="1">
                                <a:latin typeface="Cambria Math" charset="0"/>
                              </a:rPr>
                              <m:t>2</m:t>
                            </m:r>
                          </m:sup>
                        </m:sSup>
                      </m:e>
                    </m:nary>
                    <m:r>
                      <a:rPr lang="en-US" b="0" i="1" smtClean="0">
                        <a:latin typeface="Cambria Math" charset="0"/>
                      </a:rPr>
                      <m:t>)</m:t>
                    </m:r>
                  </m:oMath>
                </a14:m>
                <a:endParaRPr lang="en-US" dirty="0" smtClean="0"/>
              </a:p>
              <a:p>
                <a:r>
                  <a:rPr lang="en-US" dirty="0"/>
                  <a:t>o</a:t>
                </a:r>
                <a:r>
                  <a:rPr lang="en-US" dirty="0" smtClean="0"/>
                  <a:t>ver functions </a:t>
                </a: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i="1">
                        <a:latin typeface="Cambria Math" charset="0"/>
                        <a:ea typeface="Cambria Math" charset="0"/>
                        <a:cs typeface="Cambria Math" charset="0"/>
                      </a:rPr>
                      <m:t>+ </m:t>
                    </m:r>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𝑝</m:t>
                        </m:r>
                      </m:sub>
                    </m:sSub>
                    <m:sSub>
                      <m:sSubPr>
                        <m:ctrlPr>
                          <a:rPr lang="en-US" i="1">
                            <a:latin typeface="Cambria Math" charset="0"/>
                          </a:rPr>
                        </m:ctrlPr>
                      </m:sSubPr>
                      <m:e>
                        <m:r>
                          <a:rPr lang="en-US" i="1">
                            <a:latin typeface="Cambria Math" charset="0"/>
                          </a:rPr>
                          <m:t>𝑥</m:t>
                        </m:r>
                      </m:e>
                      <m:sub>
                        <m:r>
                          <a:rPr lang="en-US" i="1">
                            <a:latin typeface="Cambria Math" charset="0"/>
                          </a:rPr>
                          <m:t>𝑝</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sSub>
                          <m:sSubPr>
                            <m:ctrlPr>
                              <a:rPr lang="en-US" i="1">
                                <a:latin typeface="Cambria Math" charset="0"/>
                              </a:rPr>
                            </m:ctrlPr>
                          </m:sSubPr>
                          <m:e>
                            <m:r>
                              <a:rPr lang="en-US" i="1">
                                <a:latin typeface="Cambria Math" charset="0"/>
                              </a:rPr>
                              <m:t>𝑥</m:t>
                            </m:r>
                          </m:e>
                          <m:sub>
                            <m:r>
                              <a:rPr lang="en-US" i="1">
                                <a:latin typeface="Cambria Math" charset="0"/>
                              </a:rPr>
                              <m:t>𝑗</m:t>
                            </m:r>
                          </m:sub>
                        </m:sSub>
                      </m:e>
                    </m:nary>
                  </m:oMath>
                </a14:m>
                <a:endParaRPr lang="en-US" dirty="0"/>
              </a:p>
              <a:p>
                <a:endParaRPr lang="en-US" dirty="0" smtClean="0"/>
              </a:p>
              <a:p>
                <a:r>
                  <a:rPr lang="en-US" dirty="0" smtClean="0"/>
                  <a:t>The quality of this solution depends on whether the assumptions are reasonably met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1939" t="-10204" b="-2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4" y="6459786"/>
            <a:ext cx="984019" cy="365125"/>
          </a:xfrm>
        </p:spPr>
        <p:txBody>
          <a:bodyPr/>
          <a:lstStyle/>
          <a:p>
            <a:fld id="{1458007C-4A25-4B52-A9D8-0BFB32107287}" type="slidenum">
              <a:rPr lang="en-US" smtClean="0"/>
              <a:t>4</a:t>
            </a:fld>
            <a:endParaRPr lang="en-US"/>
          </a:p>
        </p:txBody>
      </p:sp>
    </p:spTree>
    <p:extLst>
      <p:ext uri="{BB962C8B-B14F-4D97-AF65-F5344CB8AC3E}">
        <p14:creationId xmlns:p14="http://schemas.microsoft.com/office/powerpoint/2010/main" val="949549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Model</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76695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583" y="2643154"/>
            <a:ext cx="6330553" cy="1981200"/>
          </a:xfrm>
          <a:prstGeom prst="rect">
            <a:avLst/>
          </a:prstGeom>
        </p:spPr>
      </p:pic>
      <p:sp>
        <p:nvSpPr>
          <p:cNvPr id="7" name="Content Placeholder 2"/>
          <p:cNvSpPr txBox="1">
            <a:spLocks/>
          </p:cNvSpPr>
          <p:nvPr/>
        </p:nvSpPr>
        <p:spPr>
          <a:xfrm>
            <a:off x="533400" y="4648200"/>
            <a:ext cx="8321041" cy="16764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smtClean="0"/>
              <a:t>“There is evidence that the number of bathrooms is associated with median sales price given the other terms in the model.  A range of plausible values is a multiplicative change in median sales price between 1.02 and 1.28 for houses with the same sq. </a:t>
            </a:r>
            <a:r>
              <a:rPr lang="en-US" dirty="0" err="1" smtClean="0"/>
              <a:t>ft</a:t>
            </a:r>
            <a:r>
              <a:rPr lang="en-US" dirty="0" smtClean="0"/>
              <a:t>, # of bedrooms, and </a:t>
            </a:r>
            <a:r>
              <a:rPr lang="en-US" dirty="0" err="1" smtClean="0"/>
              <a:t>zipcode</a:t>
            </a:r>
            <a:r>
              <a:rPr lang="en-US" dirty="0" smtClean="0"/>
              <a:t> but 1 bathroom difference.”</a:t>
            </a:r>
          </a:p>
          <a:p>
            <a:pPr marL="0" indent="0">
              <a:buNone/>
            </a:pPr>
            <a:r>
              <a:rPr lang="en-US" sz="1800" dirty="0"/>
              <a:t>(See pages </a:t>
            </a:r>
            <a:r>
              <a:rPr lang="en-US" sz="1800" dirty="0" smtClean="0"/>
              <a:t>250-251 </a:t>
            </a:r>
            <a:r>
              <a:rPr lang="en-US" sz="1800" dirty="0"/>
              <a:t>in book for an interpretation discussion)</a:t>
            </a:r>
          </a:p>
          <a:p>
            <a:pPr marL="0" indent="0">
              <a:buFont typeface="Calibri" panose="020F0502020204030204" pitchFamily="34" charset="0"/>
              <a:buNone/>
            </a:pPr>
            <a:endParaRPr lang="en-US" dirty="0" smtClean="0"/>
          </a:p>
        </p:txBody>
      </p:sp>
    </p:spTree>
    <p:extLst>
      <p:ext uri="{BB962C8B-B14F-4D97-AF65-F5344CB8AC3E}">
        <p14:creationId xmlns:p14="http://schemas.microsoft.com/office/powerpoint/2010/main" val="5906906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Correlation and R-Square</a:t>
            </a:r>
            <a:endParaRPr lang="en-US" dirty="0"/>
          </a:p>
        </p:txBody>
      </p:sp>
    </p:spTree>
    <p:extLst>
      <p:ext uri="{BB962C8B-B14F-4D97-AF65-F5344CB8AC3E}">
        <p14:creationId xmlns:p14="http://schemas.microsoft.com/office/powerpoint/2010/main" val="950622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R-Square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lnSpcReduction="10000"/>
              </a:bodyPr>
              <a:lstStyle/>
              <a:p>
                <a:r>
                  <a:rPr lang="en-US" dirty="0" smtClean="0"/>
                  <a:t>The </a:t>
                </a:r>
                <a:r>
                  <a:rPr lang="en-US" b="1" u="sng" dirty="0" smtClean="0">
                    <a:solidFill>
                      <a:srgbClr val="FF0000"/>
                    </a:solidFill>
                  </a:rPr>
                  <a:t>sample correlation coefficient</a:t>
                </a:r>
                <a:r>
                  <a:rPr lang="en-US" dirty="0" smtClean="0"/>
                  <a:t> describes the “degree of linear association between X and Y”</a:t>
                </a:r>
              </a:p>
              <a:p>
                <a:endParaRPr lang="en-US" dirty="0"/>
              </a:p>
              <a:p>
                <a:r>
                  <a:rPr lang="en-US" dirty="0" smtClean="0"/>
                  <a:t>It is commonly denoted “r” and must be between -1 and 1</a:t>
                </a:r>
              </a:p>
              <a:p>
                <a:endParaRPr lang="en-US" dirty="0"/>
              </a:p>
              <a:p>
                <a:r>
                  <a:rPr lang="en-US" dirty="0" smtClean="0"/>
                  <a:t>It is symmetric with respect to X and Y (unlike regression)</a:t>
                </a:r>
              </a:p>
              <a:p>
                <a:endParaRPr lang="en-US" dirty="0"/>
              </a:p>
              <a:p>
                <a:r>
                  <a:rPr lang="en-US" dirty="0" smtClean="0"/>
                  <a:t>Often, we write </a:t>
                </a:r>
                <a14:m>
                  <m:oMath xmlns:m="http://schemas.openxmlformats.org/officeDocument/2006/math">
                    <m:sSup>
                      <m:sSupPr>
                        <m:ctrlPr>
                          <a:rPr lang="en-US" i="1" smtClean="0">
                            <a:latin typeface="Cambria Math" charset="0"/>
                          </a:rPr>
                        </m:ctrlPr>
                      </m:sSupPr>
                      <m:e>
                        <m:r>
                          <a:rPr lang="en-US" b="0" i="1" smtClean="0">
                            <a:latin typeface="Cambria Math" charset="0"/>
                          </a:rPr>
                          <m:t>𝑅</m:t>
                        </m:r>
                      </m:e>
                      <m:sup>
                        <m:r>
                          <a:rPr lang="en-US" b="0" i="1" smtClean="0">
                            <a:latin typeface="Cambria Math" charset="0"/>
                          </a:rPr>
                          <m:t>2</m:t>
                        </m:r>
                      </m:sup>
                    </m:sSup>
                    <m:r>
                      <a:rPr lang="en-US" b="0" i="0" smtClean="0">
                        <a:latin typeface="Cambria Math" charset="0"/>
                      </a:rPr>
                      <m:t>= </m:t>
                    </m:r>
                    <m:sSup>
                      <m:sSupPr>
                        <m:ctrlPr>
                          <a:rPr lang="en-US" b="0" i="1" smtClean="0">
                            <a:latin typeface="Cambria Math" charset="0"/>
                          </a:rPr>
                        </m:ctrlPr>
                      </m:sSupPr>
                      <m:e>
                        <m:r>
                          <a:rPr lang="en-US" b="0" i="1" smtClean="0">
                            <a:latin typeface="Cambria Math" charset="0"/>
                          </a:rPr>
                          <m:t>𝑟</m:t>
                        </m:r>
                      </m:e>
                      <m:sup>
                        <m:r>
                          <a:rPr lang="en-US" b="0" i="1" smtClean="0">
                            <a:latin typeface="Cambria Math" charset="0"/>
                          </a:rPr>
                          <m:t>2</m:t>
                        </m:r>
                      </m:sup>
                    </m:sSup>
                  </m:oMath>
                </a14:m>
                <a:r>
                  <a:rPr lang="en-US" dirty="0" smtClean="0"/>
                  <a:t> instead which is between 0 and 1</a:t>
                </a:r>
              </a:p>
              <a:p>
                <a:r>
                  <a:rPr lang="en-US" dirty="0" smtClean="0"/>
                  <a:t>(Interpretation: </a:t>
                </a:r>
                <a14:m>
                  <m:oMath xmlns:m="http://schemas.openxmlformats.org/officeDocument/2006/math">
                    <m:sSup>
                      <m:sSupPr>
                        <m:ctrlPr>
                          <a:rPr lang="en-US" i="1">
                            <a:latin typeface="Cambria Math" charset="0"/>
                          </a:rPr>
                        </m:ctrlPr>
                      </m:sSupPr>
                      <m:e>
                        <m:r>
                          <a:rPr lang="en-US" i="1">
                            <a:latin typeface="Cambria Math" charset="0"/>
                          </a:rPr>
                          <m:t>𝑅</m:t>
                        </m:r>
                      </m:e>
                      <m:sup>
                        <m:r>
                          <a:rPr lang="en-US" i="1">
                            <a:latin typeface="Cambria Math" charset="0"/>
                          </a:rPr>
                          <m:t>2</m:t>
                        </m:r>
                      </m:sup>
                    </m:sSup>
                  </m:oMath>
                </a14:m>
                <a:r>
                  <a:rPr lang="en-US" dirty="0" smtClean="0"/>
                  <a:t> is the proportion of the total variation in Y explained by it’s least squares fit on X)</a:t>
                </a:r>
              </a:p>
              <a:p>
                <a14:m>
                  <m:oMath xmlns:m="http://schemas.openxmlformats.org/officeDocument/2006/math">
                    <m:sSup>
                      <m:sSupPr>
                        <m:ctrlPr>
                          <a:rPr lang="en-US" i="1">
                            <a:latin typeface="Cambria Math" charset="0"/>
                          </a:rPr>
                        </m:ctrlPr>
                      </m:sSupPr>
                      <m:e>
                        <m:r>
                          <a:rPr lang="en-US" i="1">
                            <a:latin typeface="Cambria Math" charset="0"/>
                          </a:rPr>
                          <m:t>𝑅</m:t>
                        </m:r>
                      </m:e>
                      <m:sup>
                        <m:r>
                          <a:rPr lang="en-US" i="1">
                            <a:latin typeface="Cambria Math" charset="0"/>
                          </a:rPr>
                          <m:t>2</m:t>
                        </m:r>
                      </m:sup>
                    </m:sSup>
                  </m:oMath>
                </a14:m>
                <a:r>
                  <a:rPr lang="en-US" dirty="0" smtClean="0"/>
                  <a:t> = (Explained Sums of Squares)/(</a:t>
                </a:r>
                <a:r>
                  <a:rPr lang="en-US" dirty="0"/>
                  <a:t>Total Sums of </a:t>
                </a:r>
                <a:r>
                  <a:rPr lang="en-US" dirty="0" smtClean="0"/>
                  <a:t>Squares)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808" t="-2041" r="-2019"/>
                </a:stretch>
              </a:blipFill>
            </p:spPr>
            <p:txBody>
              <a:bodyPr/>
              <a:lstStyle/>
              <a:p>
                <a:r>
                  <a:rPr lang="en-US">
                    <a:noFill/>
                  </a:rPr>
                  <a:t> </a:t>
                </a:r>
              </a:p>
            </p:txBody>
          </p:sp>
        </mc:Fallback>
      </mc:AlternateContent>
    </p:spTree>
    <p:extLst>
      <p:ext uri="{BB962C8B-B14F-4D97-AF65-F5344CB8AC3E}">
        <p14:creationId xmlns:p14="http://schemas.microsoft.com/office/powerpoint/2010/main" val="11901568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R-Square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6695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33400" y="4686351"/>
                <a:ext cx="8321041" cy="17201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The discussed model has an R-Square of approx. 0.977</a:t>
                </a:r>
              </a:p>
              <a:p>
                <a:pPr>
                  <a:buFont typeface="Arial" charset="0"/>
                  <a:buChar char="•"/>
                </a:pPr>
                <a:r>
                  <a:rPr lang="en-US" dirty="0"/>
                  <a:t> </a:t>
                </a:r>
                <a:r>
                  <a:rPr lang="en-US" dirty="0" smtClean="0"/>
                  <a:t>The practical interpretation of R-Square is complicated:</a:t>
                </a:r>
              </a:p>
              <a:p>
                <a:pPr lvl="1">
                  <a:buFont typeface="Arial" charset="0"/>
                  <a:buChar char="•"/>
                </a:pPr>
                <a:r>
                  <a:rPr lang="en-US" dirty="0" smtClean="0"/>
                  <a:t> R-Square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could be poor model fit or a difficult problem</a:t>
                </a:r>
              </a:p>
              <a:p>
                <a:pPr lvl="1">
                  <a:buFont typeface="Arial" charset="0"/>
                  <a:buChar char="•"/>
                </a:pPr>
                <a:r>
                  <a:rPr lang="en-US" dirty="0" smtClean="0"/>
                  <a:t> R-Square</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oMath>
                </a14:m>
                <a:r>
                  <a:rPr lang="en-US" dirty="0" smtClean="0"/>
                  <a:t> </a:t>
                </a:r>
                <a:r>
                  <a:rPr lang="en-US" dirty="0"/>
                  <a:t>could be </a:t>
                </a:r>
                <a:r>
                  <a:rPr lang="en-US" dirty="0" smtClean="0"/>
                  <a:t>good </a:t>
                </a:r>
                <a:r>
                  <a:rPr lang="en-US" dirty="0"/>
                  <a:t>model fit or </a:t>
                </a:r>
                <a:r>
                  <a:rPr lang="en-US" dirty="0" smtClean="0"/>
                  <a:t>too many parameters</a:t>
                </a:r>
                <a:endParaRPr lang="en-US" dirty="0"/>
              </a:p>
              <a:p>
                <a:pPr>
                  <a:buFont typeface="Arial" charset="0"/>
                  <a:buChar char="•"/>
                </a:pPr>
                <a:endParaRPr lang="en-US" dirty="0" smtClean="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33400" y="4686351"/>
                <a:ext cx="8321041" cy="1720146"/>
              </a:xfrm>
              <a:prstGeom prst="rect">
                <a:avLst/>
              </a:prstGeom>
              <a:blipFill rotWithShape="0">
                <a:blip r:embed="rId3"/>
                <a:stretch>
                  <a:fillRect l="-1758" t="-3901"/>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2819400"/>
            <a:ext cx="3111500" cy="495300"/>
          </a:xfrm>
          <a:prstGeom prst="rect">
            <a:avLst/>
          </a:prstGeom>
        </p:spPr>
      </p:pic>
    </p:spTree>
    <p:extLst>
      <p:ext uri="{BB962C8B-B14F-4D97-AF65-F5344CB8AC3E}">
        <p14:creationId xmlns:p14="http://schemas.microsoft.com/office/powerpoint/2010/main" val="11819471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R-Square</a:t>
            </a:r>
          </a:p>
        </p:txBody>
      </p:sp>
      <p:sp>
        <p:nvSpPr>
          <p:cNvPr id="3" name="Content Placeholder 2"/>
          <p:cNvSpPr>
            <a:spLocks noGrp="1"/>
          </p:cNvSpPr>
          <p:nvPr>
            <p:ph idx="1"/>
          </p:nvPr>
        </p:nvSpPr>
        <p:spPr>
          <a:xfrm>
            <a:off x="822959" y="1845734"/>
            <a:ext cx="7863841" cy="4023360"/>
          </a:xfrm>
        </p:spPr>
        <p:txBody>
          <a:bodyPr/>
          <a:lstStyle/>
          <a:p>
            <a:r>
              <a:rPr lang="en-US" dirty="0" smtClean="0"/>
              <a:t>It is important to not read too much into it as a single indicator of model fit</a:t>
            </a:r>
          </a:p>
          <a:p>
            <a:r>
              <a:rPr lang="en-US" dirty="0" smtClean="0"/>
              <a:t>(see Chapter 10.4.1)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809" y="2909994"/>
            <a:ext cx="4102100" cy="29591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890980" y="5925979"/>
                <a:ext cx="2619115" cy="246221"/>
              </a:xfrm>
              <a:prstGeom prst="rect">
                <a:avLst/>
              </a:prstGeom>
              <a:noFill/>
            </p:spPr>
            <p:txBody>
              <a:bodyPr wrap="none" rtlCol="0">
                <a:spAutoFit/>
              </a:bodyPr>
              <a:lstStyle/>
              <a:p>
                <a:r>
                  <a:rPr lang="en-US" sz="1000" dirty="0" smtClean="0"/>
                  <a:t>All these have same </a:t>
                </a:r>
                <a14:m>
                  <m:oMath xmlns:m="http://schemas.openxmlformats.org/officeDocument/2006/math">
                    <m:sSup>
                      <m:sSupPr>
                        <m:ctrlPr>
                          <a:rPr lang="en-US" sz="1000" i="1" dirty="0" smtClean="0">
                            <a:latin typeface="Cambria Math" charset="0"/>
                          </a:rPr>
                        </m:ctrlPr>
                      </m:sSupPr>
                      <m:e>
                        <m:r>
                          <a:rPr lang="en-US" sz="1000" b="0" i="1" dirty="0" smtClean="0">
                            <a:latin typeface="Cambria Math" charset="0"/>
                          </a:rPr>
                          <m:t>𝑅</m:t>
                        </m:r>
                      </m:e>
                      <m:sup>
                        <m:r>
                          <a:rPr lang="en-US" sz="1000" b="0" i="1" dirty="0" smtClean="0">
                            <a:latin typeface="Cambria Math" charset="0"/>
                          </a:rPr>
                          <m:t>2</m:t>
                        </m:r>
                      </m:sup>
                    </m:sSup>
                    <m:r>
                      <a:rPr lang="en-US" sz="1000" b="0" i="1" dirty="0" smtClean="0">
                        <a:latin typeface="Cambria Math" charset="0"/>
                      </a:rPr>
                      <m:t> (</m:t>
                    </m:r>
                  </m:oMath>
                </a14:m>
                <a:r>
                  <a:rPr lang="en-US" sz="1000" dirty="0" smtClean="0"/>
                  <a:t>from </a:t>
                </a:r>
                <a:r>
                  <a:rPr lang="en-US" sz="1000" dirty="0"/>
                  <a:t>W</a:t>
                </a:r>
                <a:r>
                  <a:rPr lang="en-US" sz="1000" dirty="0" smtClean="0"/>
                  <a:t>ikipedia entry)</a:t>
                </a:r>
                <a:endParaRPr lang="en-US" sz="1000" dirty="0"/>
              </a:p>
            </p:txBody>
          </p:sp>
        </mc:Choice>
        <mc:Fallback xmlns="">
          <p:sp>
            <p:nvSpPr>
              <p:cNvPr id="5" name="TextBox 4"/>
              <p:cNvSpPr txBox="1">
                <a:spLocks noRot="1" noChangeAspect="1" noMove="1" noResize="1" noEditPoints="1" noAdjustHandles="1" noChangeArrowheads="1" noChangeShapeType="1" noTextEdit="1"/>
              </p:cNvSpPr>
              <p:nvPr/>
            </p:nvSpPr>
            <p:spPr>
              <a:xfrm>
                <a:off x="3890980" y="5925979"/>
                <a:ext cx="2619115" cy="246221"/>
              </a:xfrm>
              <a:prstGeom prst="rect">
                <a:avLst/>
              </a:prstGeom>
              <a:blipFill rotWithShape="0">
                <a:blip r:embed="rId3"/>
                <a:stretch>
                  <a:fillRect t="-70732" b="-92683"/>
                </a:stretch>
              </a:blipFill>
            </p:spPr>
            <p:txBody>
              <a:bodyPr/>
              <a:lstStyle/>
              <a:p>
                <a:r>
                  <a:rPr lang="en-US">
                    <a:noFill/>
                  </a:rPr>
                  <a:t> </a:t>
                </a:r>
              </a:p>
            </p:txBody>
          </p:sp>
        </mc:Fallback>
      </mc:AlternateContent>
    </p:spTree>
    <p:extLst>
      <p:ext uri="{BB962C8B-B14F-4D97-AF65-F5344CB8AC3E}">
        <p14:creationId xmlns:p14="http://schemas.microsoft.com/office/powerpoint/2010/main" val="1302733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029" y="1757739"/>
            <a:ext cx="4033771" cy="4052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557373" y="3478805"/>
            <a:ext cx="4211097" cy="2185214"/>
          </a:xfrm>
          <a:prstGeom prst="rect">
            <a:avLst/>
          </a:prstGeom>
          <a:noFill/>
        </p:spPr>
        <p:txBody>
          <a:bodyPr wrap="square" rtlCol="0">
            <a:spAutoFit/>
          </a:bodyPr>
          <a:lstStyle/>
          <a:p>
            <a:r>
              <a:rPr lang="en-US" sz="2000" u="sng" dirty="0"/>
              <a:t>Residuals:</a:t>
            </a:r>
            <a:r>
              <a:rPr lang="en-US" sz="2000" dirty="0"/>
              <a:t> No evidence of changing variance nor model misfit</a:t>
            </a:r>
          </a:p>
          <a:p>
            <a:r>
              <a:rPr lang="en-US" sz="1600" dirty="0"/>
              <a:t>(what does “Predicted Value” mean</a:t>
            </a:r>
            <a:r>
              <a:rPr lang="en-US" sz="1600" dirty="0" smtClean="0"/>
              <a:t>?)</a:t>
            </a:r>
          </a:p>
          <a:p>
            <a:r>
              <a:rPr lang="en-US" sz="2000" u="sng" dirty="0"/>
              <a:t>Influence:</a:t>
            </a:r>
            <a:r>
              <a:rPr lang="en-US" sz="2000" dirty="0"/>
              <a:t> No evidence of </a:t>
            </a:r>
            <a:r>
              <a:rPr lang="en-US" sz="2000" dirty="0" smtClean="0"/>
              <a:t>extreme or influential points</a:t>
            </a:r>
          </a:p>
          <a:p>
            <a:r>
              <a:rPr lang="en-US" sz="2000" dirty="0" smtClean="0"/>
              <a:t>(High leverage + large residual)</a:t>
            </a:r>
            <a:endParaRPr lang="en-US" sz="2000" dirty="0"/>
          </a:p>
          <a:p>
            <a:r>
              <a:rPr lang="en-US" sz="2000" u="sng" dirty="0" smtClean="0"/>
              <a:t>Normality:</a:t>
            </a:r>
            <a:r>
              <a:rPr lang="en-US" sz="2000" dirty="0" smtClean="0"/>
              <a:t> No evidence of any issue</a:t>
            </a:r>
          </a:p>
        </p:txBody>
      </p:sp>
      <p:sp>
        <p:nvSpPr>
          <p:cNvPr id="3" name="Slide Number Placeholder 2"/>
          <p:cNvSpPr>
            <a:spLocks noGrp="1"/>
          </p:cNvSpPr>
          <p:nvPr>
            <p:ph type="sldNum" sz="quarter" idx="12"/>
          </p:nvPr>
        </p:nvSpPr>
        <p:spPr/>
        <p:txBody>
          <a:bodyPr/>
          <a:lstStyle/>
          <a:p>
            <a:r>
              <a:rPr lang="en-US" dirty="0"/>
              <a:t>8</a:t>
            </a:r>
          </a:p>
        </p:txBody>
      </p:sp>
      <p:sp>
        <p:nvSpPr>
          <p:cNvPr id="4" name="Title 3"/>
          <p:cNvSpPr>
            <a:spLocks noGrp="1"/>
          </p:cNvSpPr>
          <p:nvPr>
            <p:ph type="title"/>
          </p:nvPr>
        </p:nvSpPr>
        <p:spPr/>
        <p:txBody>
          <a:bodyPr>
            <a:normAutofit/>
          </a:bodyPr>
          <a:lstStyle/>
          <a:p>
            <a:r>
              <a:rPr lang="en-US" dirty="0" smtClean="0"/>
              <a:t>Checking Assumptions</a:t>
            </a:r>
            <a:endParaRPr lang="en-US" dirty="0"/>
          </a:p>
        </p:txBody>
      </p:sp>
      <p:cxnSp>
        <p:nvCxnSpPr>
          <p:cNvPr id="6" name="Straight Arrow Connector 5"/>
          <p:cNvCxnSpPr/>
          <p:nvPr/>
        </p:nvCxnSpPr>
        <p:spPr>
          <a:xfrm flipV="1">
            <a:off x="4329932" y="2592520"/>
            <a:ext cx="748167" cy="113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77811" y="3733800"/>
            <a:ext cx="700288" cy="174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71281" y="4949505"/>
            <a:ext cx="752465" cy="53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343400" y="2592520"/>
            <a:ext cx="2057400" cy="115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15420" y="2547979"/>
            <a:ext cx="3104580" cy="1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521991" y="3755607"/>
            <a:ext cx="3235618" cy="80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7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Review: Housing Data</a:t>
            </a:r>
            <a:endParaRPr lang="en-US" dirty="0"/>
          </a:p>
        </p:txBody>
      </p:sp>
    </p:spTree>
    <p:extLst>
      <p:ext uri="{BB962C8B-B14F-4D97-AF65-F5344CB8AC3E}">
        <p14:creationId xmlns:p14="http://schemas.microsoft.com/office/powerpoint/2010/main" val="1622975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Building a Model for Housing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37887"/>
            <a:ext cx="4419600" cy="44867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837887"/>
            <a:ext cx="4343400" cy="4522230"/>
          </a:xfrm>
          <a:prstGeom prst="rect">
            <a:avLst/>
          </a:prstGeom>
        </p:spPr>
      </p:pic>
      <p:sp>
        <p:nvSpPr>
          <p:cNvPr id="6" name="Slide Number Placeholder 5"/>
          <p:cNvSpPr>
            <a:spLocks noGrp="1"/>
          </p:cNvSpPr>
          <p:nvPr>
            <p:ph type="sldNum" sz="quarter" idx="12"/>
          </p:nvPr>
        </p:nvSpPr>
        <p:spPr/>
        <p:txBody>
          <a:bodyPr/>
          <a:lstStyle/>
          <a:p>
            <a:fld id="{1458007C-4A25-4B52-A9D8-0BFB32107287}" type="slidenum">
              <a:rPr lang="en-US" smtClean="0"/>
              <a:t>7</a:t>
            </a:fld>
            <a:endParaRPr lang="en-US"/>
          </a:p>
        </p:txBody>
      </p:sp>
    </p:spTree>
    <p:extLst>
      <p:ext uri="{BB962C8B-B14F-4D97-AF65-F5344CB8AC3E}">
        <p14:creationId xmlns:p14="http://schemas.microsoft.com/office/powerpoint/2010/main" val="701861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Scientific Question</a:t>
            </a:r>
            <a:endParaRPr lang="en-US" dirty="0"/>
          </a:p>
        </p:txBody>
      </p:sp>
      <p:sp>
        <p:nvSpPr>
          <p:cNvPr id="3" name="Content Placeholder 2"/>
          <p:cNvSpPr>
            <a:spLocks noGrp="1"/>
          </p:cNvSpPr>
          <p:nvPr>
            <p:ph idx="1"/>
          </p:nvPr>
        </p:nvSpPr>
        <p:spPr>
          <a:xfrm>
            <a:off x="822959" y="1845734"/>
            <a:ext cx="8321041" cy="4402666"/>
          </a:xfrm>
        </p:spPr>
        <p:txBody>
          <a:bodyPr>
            <a:normAutofit/>
          </a:bodyPr>
          <a:lstStyle/>
          <a:p>
            <a:pPr>
              <a:buFont typeface="Arial" charset="0"/>
              <a:buChar char="•"/>
            </a:pPr>
            <a:r>
              <a:rPr lang="en-US" dirty="0" smtClean="0"/>
              <a:t> It is very important to do statistics from the perspective of a scientist</a:t>
            </a:r>
          </a:p>
          <a:p>
            <a:pPr>
              <a:buFont typeface="Arial" charset="0"/>
              <a:buChar char="•"/>
            </a:pPr>
            <a:r>
              <a:rPr lang="en-US" dirty="0"/>
              <a:t> </a:t>
            </a:r>
            <a:r>
              <a:rPr lang="en-US" dirty="0" smtClean="0"/>
              <a:t>This means always keeping in mind the scientific </a:t>
            </a:r>
            <a:r>
              <a:rPr lang="en-US" dirty="0" smtClean="0"/>
              <a:t>question(s) </a:t>
            </a:r>
            <a:r>
              <a:rPr lang="en-US" dirty="0" smtClean="0"/>
              <a:t>of interest</a:t>
            </a:r>
          </a:p>
          <a:p>
            <a:pPr>
              <a:buFont typeface="Arial" charset="0"/>
              <a:buChar char="•"/>
            </a:pPr>
            <a:r>
              <a:rPr lang="en-US" dirty="0"/>
              <a:t> </a:t>
            </a:r>
            <a:r>
              <a:rPr lang="en-US" dirty="0" smtClean="0"/>
              <a:t>What are some scientific questions of interest for the housing data?</a:t>
            </a:r>
          </a:p>
          <a:p>
            <a:pPr>
              <a:buFont typeface="Arial" charset="0"/>
              <a:buChar char="•"/>
            </a:pPr>
            <a:endParaRPr lang="en-US" dirty="0"/>
          </a:p>
          <a:p>
            <a:pPr>
              <a:buFont typeface="Arial" charset="0"/>
              <a:buChar char="•"/>
            </a:pPr>
            <a:r>
              <a:rPr lang="en-US" dirty="0" smtClean="0"/>
              <a:t> Perhaps I’m a real estate company that has a few competing house designs:</a:t>
            </a:r>
          </a:p>
          <a:p>
            <a:pPr lvl="1">
              <a:buFont typeface="Arial" charset="0"/>
              <a:buChar char="•"/>
            </a:pPr>
            <a:r>
              <a:rPr lang="en-US" dirty="0" smtClean="0"/>
              <a:t>How many bathrooms should I include?</a:t>
            </a:r>
          </a:p>
          <a:p>
            <a:pPr lvl="1">
              <a:buFont typeface="Arial" charset="0"/>
              <a:buChar char="•"/>
            </a:pPr>
            <a:r>
              <a:rPr lang="en-US" dirty="0" smtClean="0"/>
              <a:t>How many bedrooms?</a:t>
            </a:r>
          </a:p>
          <a:p>
            <a:pPr lvl="1">
              <a:buFont typeface="Arial" charset="0"/>
              <a:buChar char="•"/>
            </a:pPr>
            <a:r>
              <a:rPr lang="en-US" dirty="0"/>
              <a:t>A few larger </a:t>
            </a:r>
            <a:r>
              <a:rPr lang="en-US" dirty="0" smtClean="0"/>
              <a:t>houses vs. many smaller houses?</a:t>
            </a:r>
            <a:endParaRPr lang="en-US" dirty="0"/>
          </a:p>
          <a:p>
            <a:pPr lvl="1">
              <a:buFont typeface="Arial" charset="0"/>
              <a:buChar char="•"/>
            </a:pPr>
            <a:endParaRPr lang="en-US" dirty="0"/>
          </a:p>
          <a:p>
            <a:pPr lvl="1">
              <a:buFont typeface="Arial" charset="0"/>
              <a:buChar char="•"/>
            </a:pPr>
            <a:endParaRPr lang="en-US" dirty="0" smtClean="0"/>
          </a:p>
          <a:p>
            <a:r>
              <a:rPr lang="en-US" dirty="0" smtClean="0"/>
              <a:t>A survey of housing data + multiple regression could be used</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8</a:t>
            </a:fld>
            <a:endParaRPr lang="en-US"/>
          </a:p>
        </p:txBody>
      </p:sp>
    </p:spTree>
    <p:extLst>
      <p:ext uri="{BB962C8B-B14F-4D97-AF65-F5344CB8AC3E}">
        <p14:creationId xmlns:p14="http://schemas.microsoft.com/office/powerpoint/2010/main" val="2140759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1845734"/>
            <a:ext cx="7543801" cy="1202266"/>
          </a:xfrm>
        </p:spPr>
        <p:txBody>
          <a:bodyPr/>
          <a:lstStyle/>
          <a:p>
            <a:pPr>
              <a:buFont typeface="Arial" charset="0"/>
              <a:buChar char="•"/>
            </a:pPr>
            <a:r>
              <a:rPr lang="en-US" dirty="0" smtClean="0"/>
              <a:t> For our survey, key questions:</a:t>
            </a:r>
          </a:p>
          <a:p>
            <a:pPr lvl="1">
              <a:buFont typeface="Arial" charset="0"/>
              <a:buChar char="•"/>
            </a:pPr>
            <a:r>
              <a:rPr lang="en-US" dirty="0" smtClean="0"/>
              <a:t>What is a/the relevant population of interest?</a:t>
            </a:r>
          </a:p>
          <a:p>
            <a:pPr lvl="1">
              <a:buFont typeface="Arial" charset="0"/>
              <a:buChar char="•"/>
            </a:pPr>
            <a:r>
              <a:rPr lang="en-US" dirty="0" smtClean="0"/>
              <a:t>Do we need/want to make causal conclusions?</a:t>
            </a:r>
          </a:p>
          <a:p>
            <a:pPr lvl="1">
              <a:buFont typeface="Arial" charset="0"/>
              <a:buChar char="•"/>
            </a:pPr>
            <a:endParaRPr lang="en-US" dirty="0"/>
          </a:p>
          <a:p>
            <a:pPr marL="201168" lvl="1" indent="0">
              <a:buNone/>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9</a:t>
            </a:fld>
            <a:endParaRPr lang="en-US"/>
          </a:p>
        </p:txBody>
      </p:sp>
      <p:sp>
        <p:nvSpPr>
          <p:cNvPr id="5" name="Content Placeholder 2"/>
          <p:cNvSpPr txBox="1">
            <a:spLocks/>
          </p:cNvSpPr>
          <p:nvPr/>
        </p:nvSpPr>
        <p:spPr>
          <a:xfrm>
            <a:off x="792479" y="3048000"/>
            <a:ext cx="8351521" cy="17109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What is a/the relevant population of interest?</a:t>
            </a:r>
          </a:p>
          <a:p>
            <a:pPr marL="0" indent="0">
              <a:buNone/>
            </a:pPr>
            <a:r>
              <a:rPr lang="en-US" dirty="0" smtClean="0"/>
              <a:t>Perhaps the real estate company wants to draw conclusions about houses for sale in a particular area of Dallas during a particular period of time</a:t>
            </a:r>
          </a:p>
          <a:p>
            <a:pPr marL="0" indent="0">
              <a:buNone/>
            </a:pPr>
            <a:r>
              <a:rPr lang="en-US" dirty="0" smtClean="0"/>
              <a:t>Then a sample can be drawn with this population in mind</a:t>
            </a:r>
          </a:p>
          <a:p>
            <a:pPr marL="201168" lvl="1" indent="0">
              <a:buFont typeface="Calibri" pitchFamily="34" charset="0"/>
              <a:buNone/>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
        <p:nvSpPr>
          <p:cNvPr id="6" name="Content Placeholder 2"/>
          <p:cNvSpPr txBox="1">
            <a:spLocks/>
          </p:cNvSpPr>
          <p:nvPr/>
        </p:nvSpPr>
        <p:spPr>
          <a:xfrm>
            <a:off x="792478" y="4789453"/>
            <a:ext cx="7543801" cy="17109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Do we need/want to make causal conclusions?</a:t>
            </a:r>
          </a:p>
          <a:p>
            <a:pPr marL="0" indent="0">
              <a:buNone/>
            </a:pPr>
            <a:r>
              <a:rPr lang="en-US" dirty="0" smtClean="0"/>
              <a:t>In this case, an experiment establishing a causal relationship would be very hard to do (why?)</a:t>
            </a:r>
          </a:p>
          <a:p>
            <a:pPr marL="0" indent="0">
              <a:buNone/>
            </a:pPr>
            <a:r>
              <a:rPr lang="en-US" dirty="0" smtClean="0"/>
              <a:t>Hence, we will be forced to argue informally about possible confounders</a:t>
            </a:r>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Tree>
    <p:extLst>
      <p:ext uri="{BB962C8B-B14F-4D97-AF65-F5344CB8AC3E}">
        <p14:creationId xmlns:p14="http://schemas.microsoft.com/office/powerpoint/2010/main" val="21752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25468</TotalTime>
  <Words>1913</Words>
  <Application>Microsoft Macintosh PowerPoint</Application>
  <PresentationFormat>On-screen Show (4:3)</PresentationFormat>
  <Paragraphs>318</Paragraphs>
  <Slides>44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Cambria Math</vt:lpstr>
      <vt:lpstr>Arial</vt:lpstr>
      <vt:lpstr>_5371darrenPPtheme</vt:lpstr>
      <vt:lpstr>Multiple Regression: A Model for the Mean</vt:lpstr>
      <vt:lpstr>Terminology &amp; Goals</vt:lpstr>
      <vt:lpstr>Differing Terminology &amp; Causation</vt:lpstr>
      <vt:lpstr>Notation for the Mean</vt:lpstr>
      <vt:lpstr>Checking Assumptions</vt:lpstr>
      <vt:lpstr>Review: Housing Data</vt:lpstr>
      <vt:lpstr>Toward Building a Model for Housing Price</vt:lpstr>
      <vt:lpstr>A Scientific Question</vt:lpstr>
      <vt:lpstr>Converting a Scientific Question to Statistics</vt:lpstr>
      <vt:lpstr>Chocolate Study</vt:lpstr>
      <vt:lpstr>Chocolate Study</vt:lpstr>
      <vt:lpstr>PowerPoint Presentation</vt:lpstr>
      <vt:lpstr>Converting a Scientific Question to Statistics</vt:lpstr>
      <vt:lpstr>Scatterplot Matrix</vt:lpstr>
      <vt:lpstr>Converting a Scientific Question to Statistics</vt:lpstr>
      <vt:lpstr>Specifying a Multiple Regression in SAS</vt:lpstr>
      <vt:lpstr>Checking Assumptions</vt:lpstr>
      <vt:lpstr>Assumption: Independence</vt:lpstr>
      <vt:lpstr>Converting a Scientific Question to Statistics</vt:lpstr>
      <vt:lpstr>Converting a Scientific Question to Statistics</vt:lpstr>
      <vt:lpstr>Converting a Scientific Question to Statistics</vt:lpstr>
      <vt:lpstr>Multiple Regression and “Wrong” Explanatory Variables</vt:lpstr>
      <vt:lpstr>Converting a Scientific Question to Statistics</vt:lpstr>
      <vt:lpstr>Housing Data: Revisiting the Regression Fit</vt:lpstr>
      <vt:lpstr>Re-Checking Assumptions</vt:lpstr>
      <vt:lpstr>Fitted Values vs. nBathrooms</vt:lpstr>
      <vt:lpstr>Sales Price vs. nBathrooms</vt:lpstr>
      <vt:lpstr>Adding an interaction term</vt:lpstr>
      <vt:lpstr>Adding an interaction term</vt:lpstr>
      <vt:lpstr>Analysis Detour: Inference with Interactions</vt:lpstr>
      <vt:lpstr>Inference for Interactions</vt:lpstr>
      <vt:lpstr>Inference for Interactions</vt:lpstr>
      <vt:lpstr>Inference for Interactions: Linear Combinations</vt:lpstr>
      <vt:lpstr>Return to Regular Analysis: Transformed Response</vt:lpstr>
      <vt:lpstr>Considering a Log Transformation</vt:lpstr>
      <vt:lpstr>Using a Transformed Response</vt:lpstr>
      <vt:lpstr>Using a Transformed Response: Remove Interaction</vt:lpstr>
      <vt:lpstr>Re-Checking the Assumptions</vt:lpstr>
      <vt:lpstr>One Last Look at Fitted Values</vt:lpstr>
      <vt:lpstr>Interpreting the Model</vt:lpstr>
      <vt:lpstr>Correlation and R-Square</vt:lpstr>
      <vt:lpstr>Correlation and R-Square</vt:lpstr>
      <vt:lpstr>Correlation and R-Square</vt:lpstr>
      <vt:lpstr>Correlation and R-Square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265</cp:revision>
  <cp:lastPrinted>2018-01-22T04:16:35Z</cp:lastPrinted>
  <dcterms:created xsi:type="dcterms:W3CDTF">2015-01-29T08:52:07Z</dcterms:created>
  <dcterms:modified xsi:type="dcterms:W3CDTF">2018-01-22T04:38:38Z</dcterms:modified>
</cp:coreProperties>
</file>